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53" r:id="rId1"/>
    <p:sldMasterId id="2147483654" r:id="rId2"/>
  </p:sldMasterIdLst>
  <p:notesMasterIdLst>
    <p:notesMasterId r:id="rId212"/>
  </p:notesMasterIdLst>
  <p:handoutMasterIdLst>
    <p:handoutMasterId r:id="rId213"/>
  </p:handoutMasterIdLst>
  <p:sldIdLst>
    <p:sldId id="284" r:id="rId3"/>
    <p:sldId id="444" r:id="rId4"/>
    <p:sldId id="456" r:id="rId5"/>
    <p:sldId id="474" r:id="rId6"/>
    <p:sldId id="412" r:id="rId7"/>
    <p:sldId id="437" r:id="rId8"/>
    <p:sldId id="475" r:id="rId9"/>
    <p:sldId id="476" r:id="rId10"/>
    <p:sldId id="477" r:id="rId11"/>
    <p:sldId id="445" r:id="rId12"/>
    <p:sldId id="438" r:id="rId13"/>
    <p:sldId id="482" r:id="rId14"/>
    <p:sldId id="481" r:id="rId15"/>
    <p:sldId id="480" r:id="rId16"/>
    <p:sldId id="479" r:id="rId17"/>
    <p:sldId id="484" r:id="rId18"/>
    <p:sldId id="483" r:id="rId19"/>
    <p:sldId id="457" r:id="rId20"/>
    <p:sldId id="642" r:id="rId21"/>
    <p:sldId id="436" r:id="rId22"/>
    <p:sldId id="485" r:id="rId23"/>
    <p:sldId id="446" r:id="rId24"/>
    <p:sldId id="486" r:id="rId25"/>
    <p:sldId id="439" r:id="rId26"/>
    <p:sldId id="487" r:id="rId27"/>
    <p:sldId id="447" r:id="rId28"/>
    <p:sldId id="488" r:id="rId29"/>
    <p:sldId id="458" r:id="rId30"/>
    <p:sldId id="426" r:id="rId31"/>
    <p:sldId id="489" r:id="rId32"/>
    <p:sldId id="448" r:id="rId33"/>
    <p:sldId id="490" r:id="rId34"/>
    <p:sldId id="459" r:id="rId35"/>
    <p:sldId id="465" r:id="rId36"/>
    <p:sldId id="568" r:id="rId37"/>
    <p:sldId id="468" r:id="rId38"/>
    <p:sldId id="561" r:id="rId39"/>
    <p:sldId id="562" r:id="rId40"/>
    <p:sldId id="566" r:id="rId41"/>
    <p:sldId id="467" r:id="rId42"/>
    <p:sldId id="567" r:id="rId43"/>
    <p:sldId id="569" r:id="rId44"/>
    <p:sldId id="570" r:id="rId45"/>
    <p:sldId id="571" r:id="rId46"/>
    <p:sldId id="572" r:id="rId47"/>
    <p:sldId id="573" r:id="rId48"/>
    <p:sldId id="596" r:id="rId49"/>
    <p:sldId id="449" r:id="rId50"/>
    <p:sldId id="574" r:id="rId51"/>
    <p:sldId id="575" r:id="rId52"/>
    <p:sldId id="576" r:id="rId53"/>
    <p:sldId id="578" r:id="rId54"/>
    <p:sldId id="577" r:id="rId55"/>
    <p:sldId id="579" r:id="rId56"/>
    <p:sldId id="580" r:id="rId57"/>
    <p:sldId id="581" r:id="rId58"/>
    <p:sldId id="582" r:id="rId59"/>
    <p:sldId id="583" r:id="rId60"/>
    <p:sldId id="584" r:id="rId61"/>
    <p:sldId id="585" r:id="rId62"/>
    <p:sldId id="586" r:id="rId63"/>
    <p:sldId id="469" r:id="rId64"/>
    <p:sldId id="587" r:id="rId65"/>
    <p:sldId id="588" r:id="rId66"/>
    <p:sldId id="472" r:id="rId67"/>
    <p:sldId id="589" r:id="rId68"/>
    <p:sldId id="470" r:id="rId69"/>
    <p:sldId id="590" r:id="rId70"/>
    <p:sldId id="471" r:id="rId71"/>
    <p:sldId id="473" r:id="rId72"/>
    <p:sldId id="594" r:id="rId73"/>
    <p:sldId id="592" r:id="rId74"/>
    <p:sldId id="593" r:id="rId75"/>
    <p:sldId id="595" r:id="rId76"/>
    <p:sldId id="440" r:id="rId77"/>
    <p:sldId id="491" r:id="rId78"/>
    <p:sldId id="492" r:id="rId79"/>
    <p:sldId id="493" r:id="rId80"/>
    <p:sldId id="498" r:id="rId81"/>
    <p:sldId id="546" r:id="rId82"/>
    <p:sldId id="549" r:id="rId83"/>
    <p:sldId id="548" r:id="rId84"/>
    <p:sldId id="547" r:id="rId85"/>
    <p:sldId id="670" r:id="rId86"/>
    <p:sldId id="671" r:id="rId87"/>
    <p:sldId id="672" r:id="rId88"/>
    <p:sldId id="499" r:id="rId89"/>
    <p:sldId id="550" r:id="rId90"/>
    <p:sldId id="552" r:id="rId91"/>
    <p:sldId id="676" r:id="rId92"/>
    <p:sldId id="677" r:id="rId93"/>
    <p:sldId id="679" r:id="rId94"/>
    <p:sldId id="680" r:id="rId95"/>
    <p:sldId id="681" r:id="rId96"/>
    <p:sldId id="692" r:id="rId97"/>
    <p:sldId id="502" r:id="rId98"/>
    <p:sldId id="693" r:id="rId99"/>
    <p:sldId id="695" r:id="rId100"/>
    <p:sldId id="696" r:id="rId101"/>
    <p:sldId id="697" r:id="rId102"/>
    <p:sldId id="698" r:id="rId103"/>
    <p:sldId id="699" r:id="rId104"/>
    <p:sldId id="700" r:id="rId105"/>
    <p:sldId id="701" r:id="rId106"/>
    <p:sldId id="702" r:id="rId107"/>
    <p:sldId id="694" r:id="rId108"/>
    <p:sldId id="559" r:id="rId109"/>
    <p:sldId id="558" r:id="rId110"/>
    <p:sldId id="557" r:id="rId111"/>
    <p:sldId id="556" r:id="rId112"/>
    <p:sldId id="703" r:id="rId113"/>
    <p:sldId id="704" r:id="rId114"/>
    <p:sldId id="705" r:id="rId115"/>
    <p:sldId id="431" r:id="rId116"/>
    <p:sldId id="506" r:id="rId117"/>
    <p:sldId id="507" r:id="rId118"/>
    <p:sldId id="553" r:id="rId119"/>
    <p:sldId id="707" r:id="rId120"/>
    <p:sldId id="706" r:id="rId121"/>
    <p:sldId id="708" r:id="rId122"/>
    <p:sldId id="509" r:id="rId123"/>
    <p:sldId id="554" r:id="rId124"/>
    <p:sldId id="555" r:id="rId125"/>
    <p:sldId id="655" r:id="rId126"/>
    <p:sldId id="430" r:id="rId127"/>
    <p:sldId id="597" r:id="rId128"/>
    <p:sldId id="512" r:id="rId129"/>
    <p:sldId id="599" r:id="rId130"/>
    <p:sldId id="600" r:id="rId131"/>
    <p:sldId id="601" r:id="rId132"/>
    <p:sldId id="602" r:id="rId133"/>
    <p:sldId id="511" r:id="rId134"/>
    <p:sldId id="603" r:id="rId135"/>
    <p:sldId id="604" r:id="rId136"/>
    <p:sldId id="605" r:id="rId137"/>
    <p:sldId id="606" r:id="rId138"/>
    <p:sldId id="607" r:id="rId139"/>
    <p:sldId id="453" r:id="rId140"/>
    <p:sldId id="516" r:id="rId141"/>
    <p:sldId id="608" r:id="rId142"/>
    <p:sldId id="515" r:id="rId143"/>
    <p:sldId id="610" r:id="rId144"/>
    <p:sldId id="514" r:id="rId145"/>
    <p:sldId id="611" r:id="rId146"/>
    <p:sldId id="513" r:id="rId147"/>
    <p:sldId id="612" r:id="rId148"/>
    <p:sldId id="609" r:id="rId149"/>
    <p:sldId id="613" r:id="rId150"/>
    <p:sldId id="517" r:id="rId151"/>
    <p:sldId id="518" r:id="rId152"/>
    <p:sldId id="614" r:id="rId153"/>
    <p:sldId id="525" r:id="rId154"/>
    <p:sldId id="615" r:id="rId155"/>
    <p:sldId id="524" r:id="rId156"/>
    <p:sldId id="616" r:id="rId157"/>
    <p:sldId id="523" r:id="rId158"/>
    <p:sldId id="617" r:id="rId159"/>
    <p:sldId id="618" r:id="rId160"/>
    <p:sldId id="522" r:id="rId161"/>
    <p:sldId id="620" r:id="rId162"/>
    <p:sldId id="621" r:id="rId163"/>
    <p:sldId id="619" r:id="rId164"/>
    <p:sldId id="622" r:id="rId165"/>
    <p:sldId id="624" r:id="rId166"/>
    <p:sldId id="521" r:id="rId167"/>
    <p:sldId id="623" r:id="rId168"/>
    <p:sldId id="520" r:id="rId169"/>
    <p:sldId id="519" r:id="rId170"/>
    <p:sldId id="526" r:id="rId171"/>
    <p:sldId id="529" r:id="rId172"/>
    <p:sldId id="528" r:id="rId173"/>
    <p:sldId id="625" r:id="rId174"/>
    <p:sldId id="432" r:id="rId175"/>
    <p:sldId id="626" r:id="rId176"/>
    <p:sldId id="627" r:id="rId177"/>
    <p:sldId id="531" r:id="rId178"/>
    <p:sldId id="530" r:id="rId179"/>
    <p:sldId id="628" r:id="rId180"/>
    <p:sldId id="629" r:id="rId181"/>
    <p:sldId id="630" r:id="rId182"/>
    <p:sldId id="534" r:id="rId183"/>
    <p:sldId id="637" r:id="rId184"/>
    <p:sldId id="638" r:id="rId185"/>
    <p:sldId id="640" r:id="rId186"/>
    <p:sldId id="533" r:id="rId187"/>
    <p:sldId id="532" r:id="rId188"/>
    <p:sldId id="635" r:id="rId189"/>
    <p:sldId id="636" r:id="rId190"/>
    <p:sldId id="454" r:id="rId191"/>
    <p:sldId id="443" r:id="rId192"/>
    <p:sldId id="633" r:id="rId193"/>
    <p:sldId id="634" r:id="rId194"/>
    <p:sldId id="535" r:id="rId195"/>
    <p:sldId id="632" r:id="rId196"/>
    <p:sldId id="631" r:id="rId197"/>
    <p:sldId id="536" r:id="rId198"/>
    <p:sldId id="537" r:id="rId199"/>
    <p:sldId id="538" r:id="rId200"/>
    <p:sldId id="434" r:id="rId201"/>
    <p:sldId id="539" r:id="rId202"/>
    <p:sldId id="541" r:id="rId203"/>
    <p:sldId id="540" r:id="rId204"/>
    <p:sldId id="455" r:id="rId205"/>
    <p:sldId id="542" r:id="rId206"/>
    <p:sldId id="543" r:id="rId207"/>
    <p:sldId id="435" r:id="rId208"/>
    <p:sldId id="544" r:id="rId209"/>
    <p:sldId id="545" r:id="rId210"/>
    <p:sldId id="283" r:id="rId211"/>
  </p:sldIdLst>
  <p:sldSz cx="9906000" cy="6858000" type="A4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rgbClr val="336699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rgbClr val="336699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rgbClr val="336699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rgbClr val="336699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rgbClr val="336699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rgbClr val="336699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rgbClr val="336699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rgbClr val="336699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rgbClr val="336699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CC"/>
    <a:srgbClr val="FF6600"/>
    <a:srgbClr val="FF9900"/>
    <a:srgbClr val="FF9933"/>
    <a:srgbClr val="6699FF"/>
    <a:srgbClr val="0066CC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0" autoAdjust="0"/>
    <p:restoredTop sz="92138" autoAdjust="0"/>
  </p:normalViewPr>
  <p:slideViewPr>
    <p:cSldViewPr snapToObjects="1">
      <p:cViewPr varScale="1">
        <p:scale>
          <a:sx n="49" d="100"/>
          <a:sy n="49" d="100"/>
        </p:scale>
        <p:origin x="-1344" y="-77"/>
      </p:cViewPr>
      <p:guideLst>
        <p:guide orient="horz" pos="816"/>
        <p:guide pos="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Objects="1">
      <p:cViewPr varScale="1">
        <p:scale>
          <a:sx n="76" d="100"/>
          <a:sy n="76" d="100"/>
        </p:scale>
        <p:origin x="-2166" y="-84"/>
      </p:cViewPr>
      <p:guideLst>
        <p:guide orient="horz" pos="3127"/>
        <p:guide pos="214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65" Type="http://schemas.openxmlformats.org/officeDocument/2006/relationships/slide" Target="slides/slide163.xml"/><Relationship Id="rId181" Type="http://schemas.openxmlformats.org/officeDocument/2006/relationships/slide" Target="slides/slide179.xml"/><Relationship Id="rId186" Type="http://schemas.openxmlformats.org/officeDocument/2006/relationships/slide" Target="slides/slide184.xml"/><Relationship Id="rId216" Type="http://schemas.openxmlformats.org/officeDocument/2006/relationships/theme" Target="theme/theme1.xml"/><Relationship Id="rId211" Type="http://schemas.openxmlformats.org/officeDocument/2006/relationships/slide" Target="slides/slide209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slide" Target="slides/slide174.xml"/><Relationship Id="rId192" Type="http://schemas.openxmlformats.org/officeDocument/2006/relationships/slide" Target="slides/slide190.xml"/><Relationship Id="rId197" Type="http://schemas.openxmlformats.org/officeDocument/2006/relationships/slide" Target="slides/slide195.xml"/><Relationship Id="rId206" Type="http://schemas.openxmlformats.org/officeDocument/2006/relationships/slide" Target="slides/slide204.xml"/><Relationship Id="rId201" Type="http://schemas.openxmlformats.org/officeDocument/2006/relationships/slide" Target="slides/slide199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82" Type="http://schemas.openxmlformats.org/officeDocument/2006/relationships/slide" Target="slides/slide180.xml"/><Relationship Id="rId187" Type="http://schemas.openxmlformats.org/officeDocument/2006/relationships/slide" Target="slides/slide185.xml"/><Relationship Id="rId2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12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2" Type="http://schemas.openxmlformats.org/officeDocument/2006/relationships/slide" Target="slides/slide200.xml"/><Relationship Id="rId207" Type="http://schemas.openxmlformats.org/officeDocument/2006/relationships/slide" Target="slides/slide205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208" Type="http://schemas.openxmlformats.org/officeDocument/2006/relationships/slide" Target="slides/slide206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189" Type="http://schemas.openxmlformats.org/officeDocument/2006/relationships/slide" Target="slides/slide187.xml"/><Relationship Id="rId3" Type="http://schemas.openxmlformats.org/officeDocument/2006/relationships/slide" Target="slides/slide1.xml"/><Relationship Id="rId214" Type="http://schemas.openxmlformats.org/officeDocument/2006/relationships/presProps" Target="presProps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viewProps" Target="viewProps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2" tIns="47261" rIns="94522" bIns="47261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1"/>
            <a:ext cx="2946400" cy="49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2" tIns="47261" rIns="94522" bIns="47261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9FDCF52-5354-4D8C-BC48-F9787555D630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6657"/>
            <a:ext cx="2946400" cy="49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2" tIns="47261" rIns="94522" bIns="47261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95FF1AF-87F7-48CB-B458-DA157C3B2968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2" tIns="47261" rIns="94522" bIns="47261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1"/>
            <a:ext cx="2946400" cy="49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2" tIns="47261" rIns="94522" bIns="47261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686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7296"/>
            <a:ext cx="5441950" cy="4464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2" tIns="47261" rIns="94522" bIns="472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6657"/>
            <a:ext cx="2946400" cy="49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2" tIns="47261" rIns="94522" bIns="47261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6657"/>
            <a:ext cx="2946400" cy="49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2" tIns="47261" rIns="94522" bIns="47261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A9F4BC-7EC7-4450-9AA6-D8E3455ED5CB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b="1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1</a:t>
            </a:fld>
            <a:endParaRPr lang="es-ES_tradnl"/>
          </a:p>
        </p:txBody>
      </p:sp>
      <p:sp>
        <p:nvSpPr>
          <p:cNvPr id="6" name="5 Marcador de fecha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>
              <a:defRPr/>
            </a:pPr>
            <a:fld id="{50553AD7-DF24-46C5-85F0-EF70E70A50F2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41</a:t>
            </a:fld>
            <a:endParaRPr lang="es-ES_tradn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79</a:t>
            </a:fld>
            <a:endParaRPr lang="es-ES_tradn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84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85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86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90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91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92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93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94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2</a:t>
            </a:fld>
            <a:endParaRPr lang="es-ES_tradn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95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98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99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100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101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102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103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104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105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111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3</a:t>
            </a:fld>
            <a:endParaRPr lang="es-ES_tradn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112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113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118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119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s-ES"/>
              <a:t>14/06/14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endParaRPr lang="es-E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41063-1DD8-40EA-B8EA-C750E70CC967}" type="slidenum">
              <a:rPr lang="es-ES"/>
              <a:pPr/>
              <a:t>120</a:t>
            </a:fld>
            <a:endParaRPr lang="es-E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09613" y="742950"/>
            <a:ext cx="5380037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70260" y="6799038"/>
            <a:ext cx="3773674" cy="64350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124</a:t>
            </a:fld>
            <a:endParaRPr lang="es-ES_tradn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128</a:t>
            </a:fld>
            <a:endParaRPr lang="es-ES_tradnl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198</a:t>
            </a:fld>
            <a:endParaRPr lang="es-ES_trad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4</a:t>
            </a:fld>
            <a:endParaRPr lang="es-ES_trad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5</a:t>
            </a:fld>
            <a:endParaRPr lang="es-ES_trad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18</a:t>
            </a:fld>
            <a:endParaRPr lang="es-ES_trad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84FA09-D8A1-4FD6-A14C-8A5ECB7A1EE8}" type="slidenum">
              <a:rPr lang="es-ES_tradnl" smtClean="0"/>
              <a:pPr/>
              <a:t>19</a:t>
            </a:fld>
            <a:endParaRPr lang="es-ES_tradnl"/>
          </a:p>
        </p:txBody>
      </p:sp>
      <p:sp>
        <p:nvSpPr>
          <p:cNvPr id="6" name="5 Marcador de fecha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>
              <a:defRPr/>
            </a:pPr>
            <a:fld id="{F4C2865B-A713-46E4-8F39-BAE97398B90A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28</a:t>
            </a:fld>
            <a:endParaRPr lang="es-ES_trad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95F993A-DF83-45D5-96A7-A3EDAAC218B9}" type="datetime1">
              <a:rPr lang="es-ES" smtClean="0"/>
              <a:pPr>
                <a:defRPr/>
              </a:pPr>
              <a:t>09/11/2015</a:t>
            </a:fld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A9F4BC-7EC7-4450-9AA6-D8E3455ED5CB}" type="slidenum">
              <a:rPr lang="es-ES_tradnl" smtClean="0"/>
              <a:pPr>
                <a:defRPr/>
              </a:pPr>
              <a:t>33</a:t>
            </a:fld>
            <a:endParaRPr lang="es-ES_trad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238" y="1131888"/>
            <a:ext cx="2049462" cy="499427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2850" y="1131888"/>
            <a:ext cx="5995988" cy="499427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131888"/>
            <a:ext cx="6324600" cy="315912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2850" y="1600200"/>
            <a:ext cx="4022725" cy="4525963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7975" y="1600200"/>
            <a:ext cx="4022725" cy="4525963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1131888"/>
            <a:ext cx="8191500" cy="31591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1600200" y="1600200"/>
            <a:ext cx="39243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676900" y="1600200"/>
            <a:ext cx="39243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0"/>
            <a:ext cx="80010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219200" y="1131888"/>
            <a:ext cx="8191500" cy="315912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2850" y="1600200"/>
            <a:ext cx="4022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87975" y="1600200"/>
            <a:ext cx="4022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ChangeArrowheads="1"/>
          </p:cNvSpPr>
          <p:nvPr userDrawn="1"/>
        </p:nvSpPr>
        <p:spPr bwMode="hidden">
          <a:xfrm>
            <a:off x="0" y="6324600"/>
            <a:ext cx="9906000" cy="5334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Wingdings" pitchFamily="2" charset="2"/>
              <a:buNone/>
              <a:defRPr/>
            </a:pPr>
            <a:endParaRPr lang="en-US" sz="1600" b="1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6872" name="Line 24"/>
          <p:cNvSpPr>
            <a:spLocks noChangeShapeType="1"/>
          </p:cNvSpPr>
          <p:nvPr/>
        </p:nvSpPr>
        <p:spPr bwMode="auto">
          <a:xfrm>
            <a:off x="1057275" y="381000"/>
            <a:ext cx="0" cy="6324600"/>
          </a:xfrm>
          <a:prstGeom prst="line">
            <a:avLst/>
          </a:prstGeom>
          <a:noFill/>
          <a:ln w="6350">
            <a:solidFill>
              <a:srgbClr val="D9D9D9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 typeface="Wingdings" pitchFamily="-65" charset="2"/>
              <a:buNone/>
              <a:defRPr/>
            </a:pPr>
            <a:endParaRPr lang="en-US" sz="1600" b="1">
              <a:solidFill>
                <a:schemeClr val="tx1"/>
              </a:solidFill>
              <a:latin typeface="Arial" pitchFamily="-65" charset="0"/>
              <a:cs typeface="Arial" pitchFamily="-65" charset="0"/>
            </a:endParaRPr>
          </a:p>
        </p:txBody>
      </p:sp>
      <p:sp>
        <p:nvSpPr>
          <p:cNvPr id="206873" name="Line 25"/>
          <p:cNvSpPr>
            <a:spLocks noChangeShapeType="1"/>
          </p:cNvSpPr>
          <p:nvPr/>
        </p:nvSpPr>
        <p:spPr bwMode="auto">
          <a:xfrm>
            <a:off x="1076325" y="381000"/>
            <a:ext cx="0" cy="6324600"/>
          </a:xfrm>
          <a:prstGeom prst="line">
            <a:avLst/>
          </a:prstGeom>
          <a:noFill/>
          <a:ln w="6350">
            <a:solidFill>
              <a:srgbClr val="D9D9D9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 typeface="Wingdings" pitchFamily="-65" charset="2"/>
              <a:buNone/>
              <a:defRPr/>
            </a:pPr>
            <a:endParaRPr lang="en-US" sz="1600" b="1">
              <a:solidFill>
                <a:schemeClr val="tx1"/>
              </a:solidFill>
              <a:latin typeface="Arial" pitchFamily="-65" charset="0"/>
              <a:cs typeface="Arial" pitchFamily="-65" charset="0"/>
            </a:endParaRPr>
          </a:p>
        </p:txBody>
      </p:sp>
      <p:sp>
        <p:nvSpPr>
          <p:cNvPr id="206877" name="Text Box 29"/>
          <p:cNvSpPr txBox="1">
            <a:spLocks noChangeArrowheads="1"/>
          </p:cNvSpPr>
          <p:nvPr userDrawn="1"/>
        </p:nvSpPr>
        <p:spPr bwMode="auto">
          <a:xfrm>
            <a:off x="1828800" y="76200"/>
            <a:ext cx="6611938" cy="3365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s-ES" sz="1600" b="1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6878" name="Text Box 30"/>
          <p:cNvSpPr txBox="1">
            <a:spLocks noChangeArrowheads="1"/>
          </p:cNvSpPr>
          <p:nvPr userDrawn="1"/>
        </p:nvSpPr>
        <p:spPr bwMode="auto">
          <a:xfrm>
            <a:off x="1828800" y="185738"/>
            <a:ext cx="6553200" cy="3365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s-ES" sz="1600" b="1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6882" name="Text Box 34"/>
          <p:cNvSpPr txBox="1">
            <a:spLocks noChangeArrowheads="1"/>
          </p:cNvSpPr>
          <p:nvPr userDrawn="1"/>
        </p:nvSpPr>
        <p:spPr bwMode="auto">
          <a:xfrm>
            <a:off x="1828800" y="76200"/>
            <a:ext cx="6611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6800" rIns="0" bIns="46800" anchor="b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s-ES" sz="1600" b="1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6887" name="Line 39"/>
          <p:cNvSpPr>
            <a:spLocks noChangeShapeType="1"/>
          </p:cNvSpPr>
          <p:nvPr userDrawn="1"/>
        </p:nvSpPr>
        <p:spPr bwMode="auto">
          <a:xfrm flipV="1">
            <a:off x="180975" y="762000"/>
            <a:ext cx="9725025" cy="0"/>
          </a:xfrm>
          <a:prstGeom prst="line">
            <a:avLst/>
          </a:prstGeom>
          <a:noFill/>
          <a:ln w="6350">
            <a:solidFill>
              <a:srgbClr val="D9D9D9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 typeface="Wingdings" pitchFamily="-65" charset="2"/>
              <a:buNone/>
              <a:defRPr/>
            </a:pPr>
            <a:endParaRPr lang="en-US" sz="1600" b="1">
              <a:solidFill>
                <a:schemeClr val="tx1"/>
              </a:solidFill>
              <a:latin typeface="Arial" pitchFamily="-65" charset="0"/>
              <a:cs typeface="Arial" pitchFamily="-65" charset="0"/>
            </a:endParaRPr>
          </a:p>
        </p:txBody>
      </p:sp>
      <p:pic>
        <p:nvPicPr>
          <p:cNvPr id="1033" name="Picture 18" descr="fondoazul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076325" y="0"/>
            <a:ext cx="8821738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7" descr="Ministerio de Hacienda y Administraciones Públicas (Uso Web) (JPEG 63px)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1076325" y="74613"/>
            <a:ext cx="2809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Text Box 21"/>
          <p:cNvSpPr txBox="1">
            <a:spLocks noChangeArrowheads="1"/>
          </p:cNvSpPr>
          <p:nvPr userDrawn="1"/>
        </p:nvSpPr>
        <p:spPr bwMode="auto">
          <a:xfrm>
            <a:off x="2411413" y="6461125"/>
            <a:ext cx="5589587" cy="2484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46800" rIns="0" bIns="46800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s-ES" sz="1000" b="1" dirty="0">
                <a:solidFill>
                  <a:schemeClr val="bg2"/>
                </a:solidFill>
                <a:latin typeface="Arial" charset="0"/>
                <a:cs typeface="Arial" charset="0"/>
              </a:rPr>
              <a:t>PLATAFORMA DE </a:t>
            </a:r>
            <a:r>
              <a:rPr lang="es-ES" sz="1000" b="1" dirty="0" smtClean="0">
                <a:solidFill>
                  <a:schemeClr val="bg2"/>
                </a:solidFill>
                <a:latin typeface="Arial" charset="0"/>
                <a:cs typeface="Arial" charset="0"/>
              </a:rPr>
              <a:t>CONTRATACIÓN </a:t>
            </a:r>
            <a:r>
              <a:rPr lang="es-ES" sz="1000" b="1" dirty="0">
                <a:solidFill>
                  <a:schemeClr val="bg2"/>
                </a:solidFill>
                <a:latin typeface="Arial" charset="0"/>
                <a:cs typeface="Arial" charset="0"/>
              </a:rPr>
              <a:t>DEL </a:t>
            </a:r>
            <a:r>
              <a:rPr lang="es-ES" sz="1000" b="1" dirty="0" smtClean="0">
                <a:solidFill>
                  <a:schemeClr val="bg2"/>
                </a:solidFill>
                <a:latin typeface="Arial" charset="0"/>
                <a:cs typeface="Arial" charset="0"/>
              </a:rPr>
              <a:t>SECTOR PUBLICO</a:t>
            </a:r>
            <a:endParaRPr lang="es-ES" sz="1000" b="1" dirty="0"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Line 24"/>
          <p:cNvSpPr>
            <a:spLocks noChangeShapeType="1"/>
          </p:cNvSpPr>
          <p:nvPr userDrawn="1"/>
        </p:nvSpPr>
        <p:spPr bwMode="auto">
          <a:xfrm>
            <a:off x="9220200" y="6324600"/>
            <a:ext cx="0" cy="381000"/>
          </a:xfrm>
          <a:prstGeom prst="line">
            <a:avLst/>
          </a:prstGeom>
          <a:noFill/>
          <a:ln w="6350">
            <a:solidFill>
              <a:srgbClr val="D9D9D9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 typeface="Wingdings" pitchFamily="-65" charset="2"/>
              <a:buNone/>
              <a:defRPr/>
            </a:pPr>
            <a:endParaRPr lang="en-US" sz="1600" b="1">
              <a:solidFill>
                <a:schemeClr val="tx1"/>
              </a:solidFill>
              <a:latin typeface="Arial" pitchFamily="-65" charset="0"/>
              <a:cs typeface="Arial" pitchFamily="-65" charset="0"/>
            </a:endParaRPr>
          </a:p>
        </p:txBody>
      </p:sp>
      <p:sp>
        <p:nvSpPr>
          <p:cNvPr id="1048" name="Text Box 24"/>
          <p:cNvSpPr txBox="1">
            <a:spLocks noChangeArrowheads="1"/>
          </p:cNvSpPr>
          <p:nvPr userDrawn="1"/>
        </p:nvSpPr>
        <p:spPr bwMode="auto">
          <a:xfrm>
            <a:off x="9220200" y="6477000"/>
            <a:ext cx="68580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46800" rIns="0" bIns="46800">
            <a:spAutoFit/>
          </a:bodyPr>
          <a:lstStyle/>
          <a:p>
            <a:pPr algn="ctr">
              <a:spcBef>
                <a:spcPct val="10000"/>
              </a:spcBef>
              <a:buFont typeface="Wingdings" pitchFamily="2" charset="2"/>
              <a:buNone/>
              <a:defRPr/>
            </a:pPr>
            <a:fld id="{013C32C1-224D-4821-ADC2-C17AE87BD9DE}" type="slidenum">
              <a:rPr lang="es-ES" sz="900" b="1">
                <a:solidFill>
                  <a:schemeClr val="bg2"/>
                </a:solidFill>
                <a:latin typeface="Arial" charset="0"/>
                <a:cs typeface="Arial" charset="0"/>
              </a:rPr>
              <a:pPr algn="ctr">
                <a:spcBef>
                  <a:spcPct val="10000"/>
                </a:spcBef>
                <a:buFont typeface="Wingdings" pitchFamily="2" charset="2"/>
                <a:buNone/>
                <a:defRPr/>
              </a:pPr>
              <a:t>‹Nº›</a:t>
            </a:fld>
            <a:endParaRPr lang="es-ES" sz="900" b="1"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103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0"/>
            <a:ext cx="8001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Texto</a:t>
            </a:r>
            <a:r>
              <a:rPr lang="en-GB" dirty="0" smtClean="0"/>
              <a:t> </a:t>
            </a:r>
            <a:r>
              <a:rPr lang="en-GB" dirty="0" err="1" smtClean="0"/>
              <a:t>nivel</a:t>
            </a:r>
            <a:r>
              <a:rPr lang="en-GB" dirty="0" smtClean="0"/>
              <a:t> 1</a:t>
            </a:r>
          </a:p>
          <a:p>
            <a:pPr lvl="1"/>
            <a:r>
              <a:rPr lang="en-GB" dirty="0" err="1" smtClean="0"/>
              <a:t>Texto</a:t>
            </a:r>
            <a:r>
              <a:rPr lang="en-GB" dirty="0" smtClean="0"/>
              <a:t> </a:t>
            </a:r>
            <a:r>
              <a:rPr lang="en-GB" dirty="0" err="1" smtClean="0"/>
              <a:t>nivel</a:t>
            </a:r>
            <a:r>
              <a:rPr lang="en-GB" dirty="0" smtClean="0"/>
              <a:t> 2</a:t>
            </a:r>
          </a:p>
          <a:p>
            <a:pPr lvl="2"/>
            <a:r>
              <a:rPr lang="en-GB" dirty="0" err="1" smtClean="0"/>
              <a:t>Texto</a:t>
            </a:r>
            <a:r>
              <a:rPr lang="en-GB" dirty="0" smtClean="0"/>
              <a:t> </a:t>
            </a:r>
            <a:r>
              <a:rPr lang="en-GB" dirty="0" err="1" smtClean="0"/>
              <a:t>nivel</a:t>
            </a:r>
            <a:r>
              <a:rPr lang="en-GB" dirty="0" smtClean="0"/>
              <a:t> 3</a:t>
            </a:r>
          </a:p>
          <a:p>
            <a:pPr lvl="3"/>
            <a:r>
              <a:rPr lang="en-GB" dirty="0" err="1" smtClean="0"/>
              <a:t>Texto</a:t>
            </a:r>
            <a:r>
              <a:rPr lang="en-GB" dirty="0" smtClean="0"/>
              <a:t> </a:t>
            </a:r>
            <a:r>
              <a:rPr lang="en-GB" dirty="0" err="1" smtClean="0"/>
              <a:t>nivel</a:t>
            </a:r>
            <a:r>
              <a:rPr lang="en-GB" dirty="0" smtClean="0"/>
              <a:t> 4</a:t>
            </a:r>
          </a:p>
          <a:p>
            <a:pPr lvl="4"/>
            <a:r>
              <a:rPr lang="en-GB" dirty="0" err="1" smtClean="0"/>
              <a:t>Texto</a:t>
            </a:r>
            <a:r>
              <a:rPr lang="en-GB" dirty="0" smtClean="0"/>
              <a:t> </a:t>
            </a:r>
            <a:r>
              <a:rPr lang="en-GB" dirty="0" err="1" smtClean="0"/>
              <a:t>nivel</a:t>
            </a:r>
            <a:r>
              <a:rPr lang="en-GB" dirty="0" smtClean="0"/>
              <a:t> 5</a:t>
            </a:r>
          </a:p>
        </p:txBody>
      </p:sp>
      <p:sp>
        <p:nvSpPr>
          <p:cNvPr id="104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131888"/>
            <a:ext cx="81915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6800" rIns="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Cabecera</a:t>
            </a:r>
          </a:p>
        </p:txBody>
      </p:sp>
      <p:sp>
        <p:nvSpPr>
          <p:cNvPr id="1056" name="Text Box 32"/>
          <p:cNvSpPr txBox="1">
            <a:spLocks noChangeArrowheads="1"/>
          </p:cNvSpPr>
          <p:nvPr userDrawn="1"/>
        </p:nvSpPr>
        <p:spPr bwMode="auto">
          <a:xfrm>
            <a:off x="4378325" y="33338"/>
            <a:ext cx="13589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46800" rIns="0" bIns="46800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es-ES" sz="1200" b="1">
                <a:solidFill>
                  <a:schemeClr val="bg1"/>
                </a:solidFill>
                <a:latin typeface="Arial" charset="0"/>
                <a:cs typeface="Arial" charset="0"/>
              </a:rPr>
              <a:t>SUBSECRETARÍA</a:t>
            </a:r>
            <a:r>
              <a:rPr lang="es-ES" sz="1400" b="1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057" name="Text Box 33"/>
          <p:cNvSpPr txBox="1">
            <a:spLocks noChangeArrowheads="1"/>
          </p:cNvSpPr>
          <p:nvPr userDrawn="1"/>
        </p:nvSpPr>
        <p:spPr bwMode="auto">
          <a:xfrm>
            <a:off x="4378325" y="331788"/>
            <a:ext cx="3743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46800" rIns="0" bIns="46800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es-ES" sz="1400" b="1">
                <a:solidFill>
                  <a:schemeClr val="bg1"/>
                </a:solidFill>
                <a:latin typeface="Arial" charset="0"/>
                <a:cs typeface="Arial" charset="0"/>
              </a:rPr>
              <a:t>Dirección General del Patrimonio del Estado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transition>
    <p:wipe dir="d"/>
  </p:transition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SF Grandezza" pitchFamily="2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SF Grandezza" pitchFamily="2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SF Grandezza" pitchFamily="2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SF Grandezza" pitchFamily="2" charset="0"/>
          <a:ea typeface="Arial" pitchFamily="-65" charset="0"/>
          <a:cs typeface="Arial" pitchFamily="-65" charset="0"/>
        </a:defRPr>
      </a:lvl9pPr>
    </p:titleStyle>
    <p:bodyStyle>
      <a:lvl1pPr marL="192088" indent="-192088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0066CC"/>
        </a:buClr>
        <a:buFont typeface="Wingdings 3" pitchFamily="18" charset="2"/>
        <a:buChar char="è"/>
        <a:defRPr sz="2200">
          <a:solidFill>
            <a:srgbClr val="336699"/>
          </a:solidFill>
          <a:latin typeface="Arial" charset="0"/>
          <a:ea typeface="+mn-ea"/>
          <a:cs typeface="+mn-cs"/>
        </a:defRPr>
      </a:lvl1pPr>
      <a:lvl2pPr marL="463550" indent="-185738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0066CC"/>
        </a:buClr>
        <a:buFont typeface="Wingdings" pitchFamily="2" charset="2"/>
        <a:buChar char="¤"/>
        <a:defRPr sz="2000">
          <a:solidFill>
            <a:srgbClr val="336699"/>
          </a:solidFill>
          <a:latin typeface="Arial" charset="0"/>
          <a:ea typeface="+mn-ea"/>
          <a:cs typeface="+mn-cs"/>
        </a:defRPr>
      </a:lvl2pPr>
      <a:lvl3pPr marL="768350" indent="-193675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0066CC"/>
        </a:buClr>
        <a:buFont typeface="Wingdings 2" pitchFamily="18" charset="2"/>
        <a:buChar char=""/>
        <a:defRPr>
          <a:solidFill>
            <a:srgbClr val="336699"/>
          </a:solidFill>
          <a:latin typeface="Arial" charset="0"/>
          <a:ea typeface="+mn-ea"/>
          <a:cs typeface="+mn-cs"/>
        </a:defRPr>
      </a:lvl3pPr>
      <a:lvl4pPr marL="1052513" indent="-180975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0066CC"/>
        </a:buClr>
        <a:buFont typeface="Wingdings 2" pitchFamily="18" charset="2"/>
        <a:buChar char=""/>
        <a:defRPr sz="1600">
          <a:solidFill>
            <a:srgbClr val="336699"/>
          </a:solidFill>
          <a:latin typeface="Arial" charset="0"/>
          <a:ea typeface="+mn-ea"/>
          <a:cs typeface="+mn-cs"/>
        </a:defRPr>
      </a:lvl4pPr>
      <a:lvl5pPr marL="1381125" indent="-146050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0066CC"/>
        </a:buClr>
        <a:buFont typeface="Wingdings" pitchFamily="2" charset="2"/>
        <a:buChar char="¡"/>
        <a:defRPr sz="1400">
          <a:solidFill>
            <a:srgbClr val="336699"/>
          </a:solidFill>
          <a:latin typeface="Arial" charset="0"/>
          <a:ea typeface="+mn-ea"/>
          <a:cs typeface="+mn-cs"/>
        </a:defRPr>
      </a:lvl5pPr>
      <a:lvl6pPr marL="1838325" indent="-146050" algn="l" rtl="0" fontAlgn="base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-65" charset="2"/>
        <a:buChar char="¡"/>
        <a:defRPr sz="1200">
          <a:solidFill>
            <a:schemeClr val="bg2"/>
          </a:solidFill>
          <a:latin typeface="+mn-lt"/>
          <a:ea typeface="+mn-ea"/>
          <a:cs typeface="+mn-cs"/>
        </a:defRPr>
      </a:lvl6pPr>
      <a:lvl7pPr marL="2295525" indent="-146050" algn="l" rtl="0" fontAlgn="base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-65" charset="2"/>
        <a:buChar char="¡"/>
        <a:defRPr sz="1200">
          <a:solidFill>
            <a:schemeClr val="bg2"/>
          </a:solidFill>
          <a:latin typeface="+mn-lt"/>
          <a:ea typeface="+mn-ea"/>
          <a:cs typeface="+mn-cs"/>
        </a:defRPr>
      </a:lvl7pPr>
      <a:lvl8pPr marL="2752725" indent="-146050" algn="l" rtl="0" fontAlgn="base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-65" charset="2"/>
        <a:buChar char="¡"/>
        <a:defRPr sz="1200">
          <a:solidFill>
            <a:schemeClr val="bg2"/>
          </a:solidFill>
          <a:latin typeface="+mn-lt"/>
          <a:ea typeface="+mn-ea"/>
          <a:cs typeface="+mn-cs"/>
        </a:defRPr>
      </a:lvl8pPr>
      <a:lvl9pPr marL="3209925" indent="-146050" algn="l" rtl="0" fontAlgn="base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-65" charset="2"/>
        <a:buChar char="¡"/>
        <a:defRPr sz="120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72" name="Line 24"/>
          <p:cNvSpPr>
            <a:spLocks noChangeShapeType="1"/>
          </p:cNvSpPr>
          <p:nvPr/>
        </p:nvSpPr>
        <p:spPr bwMode="auto">
          <a:xfrm>
            <a:off x="1057275" y="381000"/>
            <a:ext cx="0" cy="6324600"/>
          </a:xfrm>
          <a:prstGeom prst="line">
            <a:avLst/>
          </a:prstGeom>
          <a:noFill/>
          <a:ln w="6350">
            <a:solidFill>
              <a:srgbClr val="D9D9D9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 typeface="Wingdings" pitchFamily="-65" charset="2"/>
              <a:buNone/>
              <a:defRPr/>
            </a:pPr>
            <a:endParaRPr lang="en-US" sz="1600" b="1">
              <a:solidFill>
                <a:schemeClr val="tx1"/>
              </a:solidFill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06873" name="Line 25"/>
          <p:cNvSpPr>
            <a:spLocks noChangeShapeType="1"/>
          </p:cNvSpPr>
          <p:nvPr/>
        </p:nvSpPr>
        <p:spPr bwMode="auto">
          <a:xfrm>
            <a:off x="1076325" y="381000"/>
            <a:ext cx="0" cy="6324600"/>
          </a:xfrm>
          <a:prstGeom prst="line">
            <a:avLst/>
          </a:prstGeom>
          <a:noFill/>
          <a:ln w="6350">
            <a:solidFill>
              <a:srgbClr val="D9D9D9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 typeface="Wingdings" pitchFamily="-65" charset="2"/>
              <a:buNone/>
              <a:defRPr/>
            </a:pPr>
            <a:endParaRPr lang="en-US" sz="1600" b="1">
              <a:solidFill>
                <a:schemeClr val="tx1"/>
              </a:solidFill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06877" name="Text Box 29"/>
          <p:cNvSpPr txBox="1">
            <a:spLocks noChangeArrowheads="1"/>
          </p:cNvSpPr>
          <p:nvPr userDrawn="1"/>
        </p:nvSpPr>
        <p:spPr bwMode="auto">
          <a:xfrm>
            <a:off x="1828800" y="76200"/>
            <a:ext cx="6611938" cy="3365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s-ES" sz="1600" b="1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6878" name="Text Box 30"/>
          <p:cNvSpPr txBox="1">
            <a:spLocks noChangeArrowheads="1"/>
          </p:cNvSpPr>
          <p:nvPr userDrawn="1"/>
        </p:nvSpPr>
        <p:spPr bwMode="auto">
          <a:xfrm>
            <a:off x="1828800" y="185738"/>
            <a:ext cx="6553200" cy="3365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s-ES" sz="1600" b="1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6882" name="Text Box 34"/>
          <p:cNvSpPr txBox="1">
            <a:spLocks noChangeArrowheads="1"/>
          </p:cNvSpPr>
          <p:nvPr userDrawn="1"/>
        </p:nvSpPr>
        <p:spPr bwMode="auto">
          <a:xfrm>
            <a:off x="1828800" y="76200"/>
            <a:ext cx="6611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6800" rIns="0" bIns="46800" anchor="b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s-ES" sz="1600" b="1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6887" name="Line 39"/>
          <p:cNvSpPr>
            <a:spLocks noChangeShapeType="1"/>
          </p:cNvSpPr>
          <p:nvPr userDrawn="1"/>
        </p:nvSpPr>
        <p:spPr bwMode="auto">
          <a:xfrm flipV="1">
            <a:off x="180975" y="762000"/>
            <a:ext cx="9725025" cy="0"/>
          </a:xfrm>
          <a:prstGeom prst="line">
            <a:avLst/>
          </a:prstGeom>
          <a:noFill/>
          <a:ln w="6350">
            <a:solidFill>
              <a:srgbClr val="D9D9D9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 typeface="Wingdings" pitchFamily="-65" charset="2"/>
              <a:buNone/>
              <a:defRPr/>
            </a:pPr>
            <a:endParaRPr lang="en-US" sz="1600" b="1">
              <a:solidFill>
                <a:schemeClr val="tx1"/>
              </a:solidFill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pic>
        <p:nvPicPr>
          <p:cNvPr id="2056" name="Picture 11" descr="fondoazul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076325" y="0"/>
            <a:ext cx="8821738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2" descr="Ministerio de Hacienda y Administraciones Públicas (Uso Web) (JPEG 63px)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1076325" y="74613"/>
            <a:ext cx="2809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1549" name="Text Box 13"/>
          <p:cNvSpPr txBox="1">
            <a:spLocks noChangeArrowheads="1"/>
          </p:cNvSpPr>
          <p:nvPr userDrawn="1"/>
        </p:nvSpPr>
        <p:spPr bwMode="auto">
          <a:xfrm>
            <a:off x="4378325" y="33338"/>
            <a:ext cx="13589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46800" rIns="0" bIns="46800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es-ES" sz="1200" b="1">
                <a:solidFill>
                  <a:schemeClr val="bg1"/>
                </a:solidFill>
                <a:latin typeface="Arial" charset="0"/>
                <a:cs typeface="Arial" charset="0"/>
              </a:rPr>
              <a:t>SUBSECRETARÍA</a:t>
            </a:r>
            <a:r>
              <a:rPr lang="es-ES" sz="1400" b="1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321550" name="Text Box 14"/>
          <p:cNvSpPr txBox="1">
            <a:spLocks noChangeArrowheads="1"/>
          </p:cNvSpPr>
          <p:nvPr userDrawn="1"/>
        </p:nvSpPr>
        <p:spPr bwMode="auto">
          <a:xfrm>
            <a:off x="4378325" y="331788"/>
            <a:ext cx="3743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46800" rIns="0" bIns="46800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es-ES" sz="1400" b="1">
                <a:solidFill>
                  <a:schemeClr val="bg1"/>
                </a:solidFill>
                <a:latin typeface="Arial" charset="0"/>
                <a:cs typeface="Arial" charset="0"/>
              </a:rPr>
              <a:t>Dirección General del Patrimonio del Estado</a:t>
            </a:r>
          </a:p>
        </p:txBody>
      </p:sp>
      <p:sp>
        <p:nvSpPr>
          <p:cNvPr id="321551" name="Text Box 15"/>
          <p:cNvSpPr txBox="1">
            <a:spLocks noChangeArrowheads="1"/>
          </p:cNvSpPr>
          <p:nvPr userDrawn="1"/>
        </p:nvSpPr>
        <p:spPr bwMode="auto">
          <a:xfrm>
            <a:off x="2209800" y="2255838"/>
            <a:ext cx="6351588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46800" rIns="0" bIns="46800">
            <a:spAutoFit/>
          </a:bodyPr>
          <a:lstStyle/>
          <a:p>
            <a:pPr algn="ctr">
              <a:spcBef>
                <a:spcPct val="30000"/>
              </a:spcBef>
              <a:buFont typeface="Wingdings" pitchFamily="2" charset="2"/>
              <a:buNone/>
              <a:defRPr/>
            </a:pPr>
            <a:r>
              <a:rPr lang="es-ES" sz="2800" b="1">
                <a:solidFill>
                  <a:srgbClr val="0066CC"/>
                </a:solidFill>
                <a:latin typeface="Arial" charset="0"/>
                <a:cs typeface="Arial" charset="0"/>
              </a:rPr>
              <a:t>JORNADA SOBRE CONTRATACION PUBLICA</a:t>
            </a:r>
          </a:p>
        </p:txBody>
      </p:sp>
      <p:sp>
        <p:nvSpPr>
          <p:cNvPr id="321555" name="Text Box 19"/>
          <p:cNvSpPr txBox="1">
            <a:spLocks noChangeArrowheads="1"/>
          </p:cNvSpPr>
          <p:nvPr userDrawn="1"/>
        </p:nvSpPr>
        <p:spPr bwMode="auto">
          <a:xfrm>
            <a:off x="5737225" y="5218113"/>
            <a:ext cx="3913188" cy="1227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46800" rIns="0" bIns="46800">
            <a:spAutoFit/>
          </a:bodyPr>
          <a:lstStyle/>
          <a:p>
            <a:pPr algn="just">
              <a:spcBef>
                <a:spcPct val="30000"/>
              </a:spcBef>
              <a:buFont typeface="Wingdings" pitchFamily="2" charset="2"/>
              <a:buNone/>
              <a:defRPr/>
            </a:pPr>
            <a:r>
              <a:rPr lang="es-ES_tradnl" sz="1200" b="1">
                <a:latin typeface="Arial" charset="0"/>
                <a:cs typeface="Arial" charset="0"/>
              </a:rPr>
              <a:t>Confederación Nacional de la Construcción </a:t>
            </a:r>
          </a:p>
          <a:p>
            <a:pPr algn="just">
              <a:spcBef>
                <a:spcPct val="30000"/>
              </a:spcBef>
              <a:buFont typeface="Wingdings" pitchFamily="2" charset="2"/>
              <a:buNone/>
              <a:defRPr/>
            </a:pPr>
            <a:r>
              <a:rPr lang="es-ES_tradnl" sz="1200" b="1">
                <a:latin typeface="Arial" charset="0"/>
                <a:cs typeface="Arial" charset="0"/>
              </a:rPr>
              <a:t>Dirección General del Patrimonio del Estado</a:t>
            </a:r>
          </a:p>
          <a:p>
            <a:pPr algn="just">
              <a:spcBef>
                <a:spcPct val="30000"/>
              </a:spcBef>
              <a:buFont typeface="Wingdings" pitchFamily="2" charset="2"/>
              <a:buNone/>
              <a:defRPr/>
            </a:pPr>
            <a:r>
              <a:rPr lang="es-ES_tradnl" sz="1200" b="1">
                <a:latin typeface="Arial" charset="0"/>
                <a:cs typeface="Arial" charset="0"/>
              </a:rPr>
              <a:t>Salón José María Cuevas</a:t>
            </a:r>
          </a:p>
          <a:p>
            <a:pPr algn="just">
              <a:spcBef>
                <a:spcPct val="30000"/>
              </a:spcBef>
              <a:buFont typeface="Wingdings" pitchFamily="2" charset="2"/>
              <a:buNone/>
              <a:defRPr/>
            </a:pPr>
            <a:r>
              <a:rPr lang="es-ES_tradnl" sz="1200" b="1">
                <a:latin typeface="Arial" charset="0"/>
                <a:cs typeface="Arial" charset="0"/>
              </a:rPr>
              <a:t>C/ Diego de León, nº 50 Madrid 28006</a:t>
            </a:r>
            <a:endParaRPr lang="es-ES" sz="1200" b="1">
              <a:solidFill>
                <a:srgbClr val="666699"/>
              </a:solidFill>
              <a:latin typeface="Arial" charset="0"/>
              <a:cs typeface="Arial" charset="0"/>
            </a:endParaRPr>
          </a:p>
          <a:p>
            <a:pPr>
              <a:spcBef>
                <a:spcPct val="30000"/>
              </a:spcBef>
              <a:buFont typeface="Wingdings" pitchFamily="2" charset="2"/>
              <a:buNone/>
              <a:defRPr/>
            </a:pPr>
            <a:r>
              <a:rPr lang="es-ES" sz="1200" b="1">
                <a:solidFill>
                  <a:srgbClr val="666699"/>
                </a:solidFill>
                <a:latin typeface="Arial" charset="0"/>
                <a:cs typeface="Arial" charset="0"/>
              </a:rPr>
              <a:t>Fecha: 5 de Febrero de 2013</a:t>
            </a:r>
            <a:r>
              <a:rPr lang="es-ES" sz="1000" b="1">
                <a:solidFill>
                  <a:srgbClr val="666699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321558" name="Line 13"/>
          <p:cNvSpPr>
            <a:spLocks noChangeShapeType="1"/>
          </p:cNvSpPr>
          <p:nvPr userDrawn="1"/>
        </p:nvSpPr>
        <p:spPr bwMode="auto">
          <a:xfrm flipH="1">
            <a:off x="1649413" y="6477000"/>
            <a:ext cx="7037387" cy="0"/>
          </a:xfrm>
          <a:prstGeom prst="line">
            <a:avLst/>
          </a:prstGeom>
          <a:noFill/>
          <a:ln w="38100">
            <a:solidFill>
              <a:srgbClr val="EAEAEA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84000"/>
              </a:lnSpc>
              <a:spcBef>
                <a:spcPct val="20000"/>
              </a:spcBef>
              <a:buClr>
                <a:srgbClr val="0066CC"/>
              </a:buClr>
              <a:buFont typeface="Arial" charset="0"/>
              <a:buChar char="•"/>
              <a:defRPr/>
            </a:pPr>
            <a:endParaRPr lang="es-ES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ransition>
    <p:wipe dir="d"/>
  </p:transition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336699"/>
          </a:solidFill>
          <a:latin typeface="Arial" charset="0"/>
          <a:cs typeface="Arial" charset="0"/>
        </a:defRPr>
      </a:lvl9pPr>
    </p:titleStyle>
    <p:bodyStyle>
      <a:lvl1pPr marL="192088" indent="-192088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 3" pitchFamily="18" charset="2"/>
        <a:buChar char="è"/>
        <a:defRPr sz="2000">
          <a:solidFill>
            <a:srgbClr val="336699"/>
          </a:solidFill>
          <a:latin typeface="+mn-lt"/>
          <a:ea typeface="+mn-ea"/>
          <a:cs typeface="+mn-cs"/>
        </a:defRPr>
      </a:lvl1pPr>
      <a:lvl2pPr marL="463550" indent="-185738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2" charset="2"/>
        <a:buChar char="¤"/>
        <a:defRPr>
          <a:solidFill>
            <a:srgbClr val="336699"/>
          </a:solidFill>
          <a:latin typeface="+mn-lt"/>
          <a:cs typeface="+mn-cs"/>
        </a:defRPr>
      </a:lvl2pPr>
      <a:lvl3pPr marL="768350" indent="-193675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 2" pitchFamily="18" charset="2"/>
        <a:buChar char=""/>
        <a:defRPr sz="1600">
          <a:solidFill>
            <a:srgbClr val="336699"/>
          </a:solidFill>
          <a:latin typeface="+mn-lt"/>
          <a:cs typeface="+mn-cs"/>
        </a:defRPr>
      </a:lvl3pPr>
      <a:lvl4pPr marL="1052513" indent="-180975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 2" pitchFamily="18" charset="2"/>
        <a:buChar char=""/>
        <a:defRPr sz="1400">
          <a:solidFill>
            <a:srgbClr val="336699"/>
          </a:solidFill>
          <a:latin typeface="+mn-lt"/>
          <a:cs typeface="+mn-cs"/>
        </a:defRPr>
      </a:lvl4pPr>
      <a:lvl5pPr marL="1381125" indent="-146050" algn="l" rtl="0" eaLnBrk="0" fontAlgn="base" hangingPunct="0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2" charset="2"/>
        <a:buChar char="¡"/>
        <a:defRPr sz="1200">
          <a:solidFill>
            <a:srgbClr val="336699"/>
          </a:solidFill>
          <a:latin typeface="+mn-lt"/>
          <a:cs typeface="+mn-cs"/>
        </a:defRPr>
      </a:lvl5pPr>
      <a:lvl6pPr marL="1838325" indent="-146050" algn="l" rtl="0" fontAlgn="base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2" charset="2"/>
        <a:buChar char="¡"/>
        <a:defRPr sz="1200">
          <a:solidFill>
            <a:srgbClr val="336699"/>
          </a:solidFill>
          <a:latin typeface="+mn-lt"/>
          <a:cs typeface="+mn-cs"/>
        </a:defRPr>
      </a:lvl6pPr>
      <a:lvl7pPr marL="2295525" indent="-146050" algn="l" rtl="0" fontAlgn="base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2" charset="2"/>
        <a:buChar char="¡"/>
        <a:defRPr sz="1200">
          <a:solidFill>
            <a:srgbClr val="336699"/>
          </a:solidFill>
          <a:latin typeface="+mn-lt"/>
          <a:cs typeface="+mn-cs"/>
        </a:defRPr>
      </a:lvl7pPr>
      <a:lvl8pPr marL="2752725" indent="-146050" algn="l" rtl="0" fontAlgn="base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2" charset="2"/>
        <a:buChar char="¡"/>
        <a:defRPr sz="1200">
          <a:solidFill>
            <a:srgbClr val="336699"/>
          </a:solidFill>
          <a:latin typeface="+mn-lt"/>
          <a:cs typeface="+mn-cs"/>
        </a:defRPr>
      </a:lvl8pPr>
      <a:lvl9pPr marL="3209925" indent="-146050" algn="l" rtl="0" fontAlgn="base">
        <a:lnSpc>
          <a:spcPct val="104000"/>
        </a:lnSpc>
        <a:spcBef>
          <a:spcPct val="20000"/>
        </a:spcBef>
        <a:spcAft>
          <a:spcPct val="0"/>
        </a:spcAft>
        <a:buClr>
          <a:srgbClr val="FF9933"/>
        </a:buClr>
        <a:buFont typeface="Wingdings" pitchFamily="2" charset="2"/>
        <a:buChar char="¡"/>
        <a:defRPr sz="1200">
          <a:solidFill>
            <a:srgbClr val="336699"/>
          </a:solidFill>
          <a:latin typeface="+mn-lt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6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6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6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hyperlink" Target="http://contrataciondelestado.es/" TargetMode="External"/><Relationship Id="rId2" Type="http://schemas.openxmlformats.org/officeDocument/2006/relationships/hyperlink" Target="mailto:mjose.lafuente@minhap.es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9.gif"/><Relationship Id="rId4" Type="http://schemas.openxmlformats.org/officeDocument/2006/relationships/hyperlink" Target="http://contrataciondelestado.es/wps/portal/plataforma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4953000"/>
            <a:ext cx="8191500" cy="1020763"/>
          </a:xfrm>
        </p:spPr>
        <p:txBody>
          <a:bodyPr/>
          <a:lstStyle/>
          <a:p>
            <a:pPr algn="r">
              <a:lnSpc>
                <a:spcPct val="94000"/>
              </a:lnSpc>
              <a:buFont typeface="Wingdings 3" pitchFamily="18" charset="2"/>
              <a:buNone/>
            </a:pPr>
            <a:endParaRPr lang="es-ES" sz="2000" dirty="0" smtClean="0">
              <a:latin typeface="Arial" pitchFamily="34" charset="0"/>
            </a:endParaRPr>
          </a:p>
          <a:p>
            <a:pPr algn="r">
              <a:lnSpc>
                <a:spcPct val="94000"/>
              </a:lnSpc>
              <a:buFont typeface="Wingdings 3" pitchFamily="18" charset="2"/>
              <a:buNone/>
            </a:pPr>
            <a:endParaRPr lang="es-ES" sz="2000" dirty="0" smtClean="0">
              <a:latin typeface="Arial" pitchFamily="34" charset="0"/>
            </a:endParaRPr>
          </a:p>
          <a:p>
            <a:pPr algn="r">
              <a:lnSpc>
                <a:spcPct val="94000"/>
              </a:lnSpc>
              <a:buFont typeface="Wingdings 3" pitchFamily="18" charset="2"/>
              <a:buNone/>
            </a:pPr>
            <a:r>
              <a:rPr lang="es-ES" sz="2000" dirty="0" smtClean="0">
                <a:latin typeface="Arial" pitchFamily="34" charset="0"/>
              </a:rPr>
              <a:t>11 de Noviembre de 2015</a:t>
            </a:r>
          </a:p>
          <a:p>
            <a:pPr>
              <a:lnSpc>
                <a:spcPct val="94000"/>
              </a:lnSpc>
              <a:buFont typeface="Wingdings 3" pitchFamily="18" charset="2"/>
              <a:buNone/>
            </a:pPr>
            <a:endParaRPr lang="es-ES" sz="2000" dirty="0" smtClean="0">
              <a:latin typeface="Arial" pitchFamily="34" charset="0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447800"/>
            <a:ext cx="8153400" cy="3733800"/>
          </a:xfrm>
        </p:spPr>
        <p:txBody>
          <a:bodyPr/>
          <a:lstStyle/>
          <a:p>
            <a:pPr algn="ctr"/>
            <a:r>
              <a:rPr lang="es-ES" sz="2000" dirty="0" smtClean="0">
                <a:latin typeface="Arial" pitchFamily="34" charset="0"/>
              </a:rPr>
              <a:t/>
            </a:r>
            <a:br>
              <a:rPr lang="es-ES" sz="2000" dirty="0" smtClean="0">
                <a:latin typeface="Arial" pitchFamily="34" charset="0"/>
              </a:rPr>
            </a:br>
            <a:r>
              <a:rPr lang="es-ES" sz="2000" dirty="0" smtClean="0">
                <a:latin typeface="Arial" pitchFamily="34" charset="0"/>
              </a:rPr>
              <a:t/>
            </a:r>
            <a:br>
              <a:rPr lang="es-ES" sz="2000" dirty="0" smtClean="0">
                <a:latin typeface="Arial" pitchFamily="34" charset="0"/>
              </a:rPr>
            </a:br>
            <a:r>
              <a:rPr lang="es-ES" sz="3000" dirty="0" smtClean="0">
                <a:latin typeface="Arial" pitchFamily="34" charset="0"/>
              </a:rPr>
              <a:t/>
            </a:r>
            <a:br>
              <a:rPr lang="es-ES" sz="3000" dirty="0" smtClean="0">
                <a:latin typeface="Arial" pitchFamily="34" charset="0"/>
              </a:rPr>
            </a:br>
            <a:r>
              <a:rPr lang="es-ES" sz="3200" dirty="0" smtClean="0">
                <a:latin typeface="Arial" pitchFamily="34" charset="0"/>
              </a:rPr>
              <a:t> </a:t>
            </a:r>
            <a:r>
              <a:rPr lang="es-ES" sz="3200" u="sng" dirty="0" smtClean="0">
                <a:latin typeface="Arial" pitchFamily="34" charset="0"/>
              </a:rPr>
              <a:t>SISTEMA DE LICITACIÓN ELECTRÓNICA EN LA PLATAFORMA DE CONTRATACIÓN DEL SECTOR PÚBLICO</a:t>
            </a:r>
            <a:r>
              <a:rPr lang="es-ES" sz="3000" dirty="0" smtClean="0">
                <a:latin typeface="Arial" pitchFamily="34" charset="0"/>
              </a:rPr>
              <a:t/>
            </a:r>
            <a:br>
              <a:rPr lang="es-ES" sz="3000" dirty="0" smtClean="0">
                <a:latin typeface="Arial" pitchFamily="34" charset="0"/>
              </a:rPr>
            </a:br>
            <a:r>
              <a:rPr lang="es-ES" dirty="0" smtClean="0">
                <a:latin typeface="Arial" pitchFamily="34" charset="0"/>
              </a:rPr>
              <a:t/>
            </a:r>
            <a:br>
              <a:rPr lang="es-ES" dirty="0" smtClean="0">
                <a:latin typeface="Arial" pitchFamily="34" charset="0"/>
              </a:rPr>
            </a:br>
            <a:r>
              <a:rPr lang="es-ES" dirty="0" smtClean="0">
                <a:latin typeface="Arial" pitchFamily="34" charset="0"/>
              </a:rPr>
              <a:t>DIRECCIÓN GENERAL DEL PATRIMONIO DEL ESTADO</a:t>
            </a:r>
            <a:r>
              <a:rPr lang="es-ES" sz="2000" dirty="0" smtClean="0">
                <a:latin typeface="Arial" pitchFamily="34" charset="0"/>
              </a:rPr>
              <a:t/>
            </a:r>
            <a:br>
              <a:rPr lang="es-ES" sz="2000" dirty="0" smtClean="0">
                <a:latin typeface="Arial" pitchFamily="34" charset="0"/>
              </a:rPr>
            </a:br>
            <a:r>
              <a:rPr lang="es-ES" sz="2000" dirty="0" smtClean="0">
                <a:latin typeface="Arial" pitchFamily="34" charset="0"/>
              </a:rPr>
              <a:t/>
            </a:r>
            <a:br>
              <a:rPr lang="es-ES" sz="2000" dirty="0" smtClean="0">
                <a:latin typeface="Arial" pitchFamily="34" charset="0"/>
              </a:rPr>
            </a:br>
            <a:r>
              <a:rPr lang="es-ES" sz="2000" dirty="0" smtClean="0">
                <a:latin typeface="Arial" pitchFamily="34" charset="0"/>
              </a:rPr>
              <a:t/>
            </a:r>
            <a:br>
              <a:rPr lang="es-ES" sz="2000" dirty="0" smtClean="0">
                <a:latin typeface="Arial" pitchFamily="34" charset="0"/>
              </a:rPr>
            </a:br>
            <a:endParaRPr lang="es-E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8382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Estos datos se verán incrementados notablemente con la puesta en marcha de los servicios de licitación electrónica y la consolidación de su transformación en Plataforma de Contratación del Sector Público</a:t>
            </a:r>
            <a:r>
              <a:rPr lang="es-ES_tradnl" sz="3000" dirty="0" smtClean="0">
                <a:latin typeface="Arial" pitchFamily="34" charset="0"/>
              </a:rPr>
              <a:t>, cuya puesta en producción ha sido el 10 de julio de 2015.</a:t>
            </a: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Firma de los documentos. Vista documento firmado 1. 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 b="33491"/>
          <a:stretch>
            <a:fillRect/>
          </a:stretch>
        </p:blipFill>
        <p:spPr bwMode="auto">
          <a:xfrm>
            <a:off x="705210" y="1412776"/>
            <a:ext cx="8855564" cy="345638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8" name="7 Flecha arriba"/>
          <p:cNvSpPr/>
          <p:nvPr/>
        </p:nvSpPr>
        <p:spPr bwMode="auto">
          <a:xfrm>
            <a:off x="1641163" y="4005064"/>
            <a:ext cx="484554" cy="978408"/>
          </a:xfrm>
          <a:prstGeom prst="up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8 Flecha arriba"/>
          <p:cNvSpPr/>
          <p:nvPr/>
        </p:nvSpPr>
        <p:spPr bwMode="auto">
          <a:xfrm>
            <a:off x="5816958" y="4077072"/>
            <a:ext cx="484554" cy="978408"/>
          </a:xfrm>
          <a:prstGeom prst="up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921199" y="5373216"/>
            <a:ext cx="3752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1"/>
                </a:solidFill>
              </a:rPr>
              <a:t>DOCUMENTO ORIGINAL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665014" y="5373216"/>
            <a:ext cx="4174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1"/>
                </a:solidFill>
              </a:rPr>
              <a:t>IDENTIDAD DEL FIRMANTE</a:t>
            </a:r>
            <a:endParaRPr lang="es-E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Firma de los documentos. Vista documento firmado 2.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216" y="1276350"/>
            <a:ext cx="8423586" cy="510497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Firma de los sobres. Vista principal.</a:t>
            </a:r>
            <a:endParaRPr lang="es-ES" sz="1900" dirty="0">
              <a:solidFill>
                <a:srgbClr val="336699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065192" y="1124744"/>
            <a:ext cx="7626714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r>
              <a:rPr lang="es-ES" sz="1800" b="0" dirty="0" smtClean="0">
                <a:solidFill>
                  <a:srgbClr val="727272"/>
                </a:solidFill>
              </a:rPr>
              <a:t>La </a:t>
            </a:r>
            <a:r>
              <a:rPr lang="es-ES" sz="1800" b="0" dirty="0" smtClean="0">
                <a:solidFill>
                  <a:srgbClr val="727272"/>
                </a:solidFill>
              </a:rPr>
              <a:t>herramienta lista el conjunto de </a:t>
            </a:r>
            <a:r>
              <a:rPr lang="es-ES" sz="1800" b="0" dirty="0" smtClean="0">
                <a:solidFill>
                  <a:srgbClr val="727272"/>
                </a:solidFill>
              </a:rPr>
              <a:t>sobre para </a:t>
            </a:r>
            <a:r>
              <a:rPr lang="es-ES" sz="1800" b="0" dirty="0" smtClean="0">
                <a:solidFill>
                  <a:srgbClr val="727272"/>
                </a:solidFill>
              </a:rPr>
              <a:t>su firma.</a:t>
            </a:r>
            <a:endParaRPr lang="es-ES" sz="1800" b="0" dirty="0">
              <a:solidFill>
                <a:srgbClr val="727272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 l="18188" t="28903" r="9757" b="37293"/>
          <a:stretch>
            <a:fillRect/>
          </a:stretch>
        </p:blipFill>
        <p:spPr bwMode="auto">
          <a:xfrm>
            <a:off x="777205" y="1844824"/>
            <a:ext cx="8783568" cy="432048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Firma de los sobres. Vista firma del sobre.</a:t>
            </a:r>
            <a:endParaRPr lang="es-ES" sz="1900" dirty="0">
              <a:solidFill>
                <a:srgbClr val="336699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065192" y="1124744"/>
            <a:ext cx="7626714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r>
              <a:rPr lang="es-ES" sz="1800" b="0" dirty="0" smtClean="0">
                <a:solidFill>
                  <a:srgbClr val="727272"/>
                </a:solidFill>
              </a:rPr>
              <a:t>contenido del sobre para proceder a </a:t>
            </a:r>
            <a:r>
              <a:rPr lang="es-ES" sz="1800" b="0" dirty="0" smtClean="0">
                <a:solidFill>
                  <a:srgbClr val="727272"/>
                </a:solidFill>
              </a:rPr>
              <a:t>su firma.</a:t>
            </a:r>
            <a:endParaRPr lang="es-ES" sz="1800" b="0" dirty="0">
              <a:solidFill>
                <a:srgbClr val="727272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 l="18188" t="25829" r="11529" b="15781"/>
          <a:stretch>
            <a:fillRect/>
          </a:stretch>
        </p:blipFill>
        <p:spPr bwMode="auto">
          <a:xfrm>
            <a:off x="705209" y="1772816"/>
            <a:ext cx="8999557" cy="43924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" name="8 Flecha derecha"/>
          <p:cNvSpPr/>
          <p:nvPr/>
        </p:nvSpPr>
        <p:spPr bwMode="auto">
          <a:xfrm>
            <a:off x="1785156" y="5733256"/>
            <a:ext cx="978251" cy="4846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9 Flecha abajo"/>
          <p:cNvSpPr/>
          <p:nvPr/>
        </p:nvSpPr>
        <p:spPr bwMode="auto">
          <a:xfrm>
            <a:off x="2001145" y="2852936"/>
            <a:ext cx="484554" cy="762384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2505121" y="29249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1"/>
                </a:solidFill>
              </a:rPr>
              <a:t>CONTENIDO</a:t>
            </a:r>
            <a:endParaRPr lang="es-E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Firma de los sobres. Vista sobre firmado 1.</a:t>
            </a:r>
            <a:endParaRPr lang="es-ES" sz="1900" dirty="0">
              <a:solidFill>
                <a:srgbClr val="336699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065192" y="1124744"/>
            <a:ext cx="7626714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r>
              <a:rPr lang="es-ES" sz="1800" dirty="0" smtClean="0">
                <a:solidFill>
                  <a:srgbClr val="727272"/>
                </a:solidFill>
              </a:rPr>
              <a:t> </a:t>
            </a:r>
            <a:r>
              <a:rPr lang="es-ES" sz="1800" dirty="0" smtClean="0">
                <a:solidFill>
                  <a:srgbClr val="727272"/>
                </a:solidFill>
              </a:rPr>
              <a:t>sobre firmado, </a:t>
            </a:r>
            <a:r>
              <a:rPr lang="es-ES" sz="1800" b="0" dirty="0" smtClean="0">
                <a:solidFill>
                  <a:srgbClr val="727272"/>
                </a:solidFill>
              </a:rPr>
              <a:t>se </a:t>
            </a:r>
            <a:r>
              <a:rPr lang="es-ES" sz="1800" b="0" dirty="0" smtClean="0">
                <a:solidFill>
                  <a:srgbClr val="727272"/>
                </a:solidFill>
              </a:rPr>
              <a:t>visualiza la identidad del firmante </a:t>
            </a:r>
            <a:r>
              <a:rPr lang="es-ES" sz="1800" b="0" dirty="0" smtClean="0">
                <a:solidFill>
                  <a:srgbClr val="727272"/>
                </a:solidFill>
              </a:rPr>
              <a:t>tanto de los documentos </a:t>
            </a:r>
            <a:r>
              <a:rPr lang="es-ES" sz="1800" dirty="0" smtClean="0">
                <a:solidFill>
                  <a:srgbClr val="727272"/>
                </a:solidFill>
              </a:rPr>
              <a:t>como del sobre</a:t>
            </a:r>
            <a:r>
              <a:rPr lang="es-ES" sz="1800" b="0" dirty="0" smtClean="0">
                <a:solidFill>
                  <a:srgbClr val="727272"/>
                </a:solidFill>
              </a:rPr>
              <a:t>.</a:t>
            </a:r>
            <a:endParaRPr lang="es-ES" sz="1800" b="0" dirty="0">
              <a:solidFill>
                <a:srgbClr val="727272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 l="18779" t="26598" r="10938" b="21927"/>
          <a:stretch>
            <a:fillRect/>
          </a:stretch>
        </p:blipFill>
        <p:spPr bwMode="auto">
          <a:xfrm>
            <a:off x="705209" y="1772816"/>
            <a:ext cx="8927561" cy="468052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3" name="12 Flecha abajo"/>
          <p:cNvSpPr/>
          <p:nvPr/>
        </p:nvSpPr>
        <p:spPr bwMode="auto">
          <a:xfrm>
            <a:off x="3369078" y="2060848"/>
            <a:ext cx="484554" cy="978408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Firma de los sobres. Vista sobre firmado 2.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18779" t="26598" r="12710" b="23464"/>
          <a:stretch>
            <a:fillRect/>
          </a:stretch>
        </p:blipFill>
        <p:spPr bwMode="auto">
          <a:xfrm>
            <a:off x="921198" y="1340768"/>
            <a:ext cx="8639575" cy="482453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762000"/>
            <a:ext cx="8305800" cy="54102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Simulación de la presentación.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762000"/>
            <a:ext cx="8305800" cy="54102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Simulación de la presentación.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telemático de la proposición.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762000"/>
            <a:ext cx="8305800" cy="54102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Simulación de la presentación.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telemático de la proposición.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2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Justificante de envío. Impresión y almacenamiento del mismo.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762000"/>
            <a:ext cx="8305800" cy="54102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Simulación de la presentación.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telemático de la proposición.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2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Justificante de envío. Impresión y almacenamiento del mismo.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Generación de etiquetas para presentación no telemática.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8382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</a:rPr>
              <a:t>Además de la publicidad de anuncios, la Plataforma ofrece los siguientes servicios complementarios:</a:t>
            </a: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762000"/>
            <a:ext cx="8305800" cy="54102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Simulación de la presentación.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telemático de la proposición.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2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Justificante de envío. Impresión y almacenamiento del mismo.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Generación de etiquetas para presentación no telemática.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Posibilidad de envío de información adicional.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777206" y="764704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Envío de la oferta. Vista </a:t>
            </a:r>
            <a:r>
              <a:rPr lang="es-ES" sz="1900" dirty="0" err="1" smtClean="0">
                <a:solidFill>
                  <a:srgbClr val="336699"/>
                </a:solidFill>
              </a:rPr>
              <a:t>pdf</a:t>
            </a:r>
            <a:r>
              <a:rPr lang="es-ES" sz="1900" dirty="0" smtClean="0">
                <a:solidFill>
                  <a:srgbClr val="336699"/>
                </a:solidFill>
              </a:rPr>
              <a:t> Justificante de presentación.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6966" t="14305" r="29247" b="415"/>
          <a:stretch>
            <a:fillRect/>
          </a:stretch>
        </p:blipFill>
        <p:spPr bwMode="auto">
          <a:xfrm>
            <a:off x="921198" y="1124744"/>
            <a:ext cx="7775618" cy="532859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777206" y="764704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Envío de la oferta. Ejemplo correo electrónico presentación oferta.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30439" r="3260" b="13476"/>
          <a:stretch>
            <a:fillRect/>
          </a:stretch>
        </p:blipFill>
        <p:spPr bwMode="auto">
          <a:xfrm>
            <a:off x="273230" y="1124744"/>
            <a:ext cx="9272788" cy="525658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777206" y="764704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Envío de la oferta. CSV.</a:t>
            </a:r>
            <a:endParaRPr lang="es-ES" sz="1900" dirty="0">
              <a:solidFill>
                <a:srgbClr val="336699"/>
              </a:solidFill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065192" y="1124744"/>
            <a:ext cx="7626714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r>
              <a:rPr lang="es-ES" sz="1800" dirty="0" smtClean="0">
                <a:solidFill>
                  <a:srgbClr val="727272"/>
                </a:solidFill>
              </a:rPr>
              <a:t>El justificante incluye un CSV </a:t>
            </a:r>
            <a:r>
              <a:rPr lang="es-ES" sz="1800" b="0" dirty="0" smtClean="0">
                <a:solidFill>
                  <a:srgbClr val="727272"/>
                </a:solidFill>
              </a:rPr>
              <a:t>(Código Seguro de Verificación) </a:t>
            </a:r>
            <a:r>
              <a:rPr lang="es-ES" sz="1800" dirty="0" smtClean="0">
                <a:solidFill>
                  <a:srgbClr val="727272"/>
                </a:solidFill>
              </a:rPr>
              <a:t>que garantiza</a:t>
            </a:r>
            <a:r>
              <a:rPr lang="es-ES" sz="1800" b="0" dirty="0" smtClean="0">
                <a:solidFill>
                  <a:srgbClr val="727272"/>
                </a:solidFill>
              </a:rPr>
              <a:t>, mediante el cotejo en Plataforma de Contratación del Sector Público,  </a:t>
            </a:r>
            <a:r>
              <a:rPr lang="es-ES" sz="1800" dirty="0" smtClean="0">
                <a:solidFill>
                  <a:srgbClr val="727272"/>
                </a:solidFill>
              </a:rPr>
              <a:t>la integridad del documento </a:t>
            </a:r>
            <a:r>
              <a:rPr lang="es-ES" sz="1800" b="0" dirty="0" smtClean="0">
                <a:solidFill>
                  <a:srgbClr val="727272"/>
                </a:solidFill>
              </a:rPr>
              <a:t>(Artículo 18.1.b de la Ley 11/2007, de 22 de junio, de acceso electrónico de los ciudadanos a los Servicios Públicos).</a:t>
            </a: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>
              <a:solidFill>
                <a:srgbClr val="727272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t="12769" r="47556" b="54195"/>
          <a:stretch>
            <a:fillRect/>
          </a:stretch>
        </p:blipFill>
        <p:spPr bwMode="auto">
          <a:xfrm>
            <a:off x="921198" y="2708920"/>
            <a:ext cx="8207596" cy="345638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10668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Presentación alternativa en formato no telemático (electrónico o manual).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827088" lvl="1" indent="-285750"/>
            <a:endParaRPr lang="es-ES" sz="22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10668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Presentación alternativa en formato no telemático (electrónico o manual).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Consulta y seguimiento de presentaciones.</a:t>
            </a: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827088" lvl="1" indent="-285750"/>
            <a:endParaRPr lang="es-ES" sz="22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10668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Presentación alternativa en formato no telemático (electrónico o manual).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Consulta y seguimiento de presentaciones.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Incorporación de autorizaciones de consulta de datos y documentos.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827088" lvl="1" indent="-285750"/>
            <a:endParaRPr lang="es-ES" sz="22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10668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Presentación alternativa en formato no telemático (electrónico o manual).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Consulta y seguimiento de presentaciones.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Incorporación de autorizaciones de consulta de datos y documentos.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Acceso a notificaciones electrónicas y posibilidad de respuesta a las mismas (invitaciones a licitar, subsanaciones y requerimiento de documentación).</a:t>
            </a: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827088" lvl="1" indent="-285750"/>
            <a:endParaRPr lang="es-ES" sz="22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353176" y="1163166"/>
            <a:ext cx="7943224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Seguimiento del procedimiento</a:t>
            </a:r>
            <a:r>
              <a:rPr lang="es-ES" sz="1900" dirty="0" smtClean="0">
                <a:solidFill>
                  <a:srgbClr val="336699"/>
                </a:solidFill>
              </a:rPr>
              <a:t>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35907" t="24293" b="55732"/>
          <a:stretch>
            <a:fillRect/>
          </a:stretch>
        </p:blipFill>
        <p:spPr bwMode="auto">
          <a:xfrm>
            <a:off x="1353176" y="2312876"/>
            <a:ext cx="8341769" cy="317352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1" name="10 Flecha abajo"/>
          <p:cNvSpPr/>
          <p:nvPr/>
        </p:nvSpPr>
        <p:spPr bwMode="auto">
          <a:xfrm>
            <a:off x="6608919" y="3645024"/>
            <a:ext cx="484554" cy="690376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065191" y="1163166"/>
            <a:ext cx="8694782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Seguimiento del procedimiento. </a:t>
            </a:r>
            <a:r>
              <a:rPr lang="es-ES" sz="1900" dirty="0" smtClean="0">
                <a:solidFill>
                  <a:srgbClr val="336699"/>
                </a:solidFill>
              </a:rPr>
              <a:t>Acciones Realizadas.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972" t="13415" r="34060" b="55378"/>
          <a:stretch>
            <a:fillRect/>
          </a:stretch>
        </p:blipFill>
        <p:spPr bwMode="auto">
          <a:xfrm>
            <a:off x="1065190" y="1828800"/>
            <a:ext cx="8383609" cy="416510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8382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</a:rPr>
              <a:t>Además de la publicidad de anuncios, la Plataforma ofrece los siguientes servicios complementarios: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Envío de comunicaciones</a:t>
            </a:r>
            <a:r>
              <a:rPr lang="es-ES_tradnl" sz="2800" dirty="0" smtClean="0">
                <a:latin typeface="Arial" pitchFamily="34" charset="0"/>
              </a:rPr>
              <a:t>, que permite al órgano competente invitar, solicitar subsanación, requerir documentación o notificar la adjudicación.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509212" y="6237312"/>
            <a:ext cx="1320588" cy="611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209185" y="1052736"/>
            <a:ext cx="7626714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931863" lvl="1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Courier New" pitchFamily="49" charset="0"/>
              <a:buChar char="o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 smtClean="0">
              <a:solidFill>
                <a:srgbClr val="727272"/>
              </a:solidFill>
            </a:endParaRP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 smtClean="0">
              <a:solidFill>
                <a:srgbClr val="727272"/>
              </a:solidFill>
            </a:endParaRP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 smtClean="0">
              <a:solidFill>
                <a:srgbClr val="727272"/>
              </a:solidFill>
            </a:endParaRP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>
              <a:solidFill>
                <a:srgbClr val="727272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617404" y="836712"/>
            <a:ext cx="7943369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Autorizaciones</a:t>
            </a:r>
            <a:r>
              <a:rPr lang="es-ES" sz="1900" dirty="0" smtClean="0">
                <a:solidFill>
                  <a:srgbClr val="336699"/>
                </a:solidFill>
              </a:rPr>
              <a:t>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 l="17597" t="35817" r="24522" b="15781"/>
          <a:stretch>
            <a:fillRect/>
          </a:stretch>
        </p:blipFill>
        <p:spPr bwMode="auto">
          <a:xfrm>
            <a:off x="705209" y="1340768"/>
            <a:ext cx="8855564" cy="489654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Garantías de integridad y confidencialidad.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827088" lvl="1" indent="-285750"/>
            <a:endParaRPr lang="es-ES" sz="22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Garantías de integridad y confidencialidad.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Recepción de avisos en pantalla y en correo electrónico.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827088" lvl="1" indent="-285750"/>
            <a:endParaRPr lang="es-ES" sz="22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Garantías de integridad y confidencialidad.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Recepción de avisos en pantalla y en correo electrónico.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Consulta de información relativa al procedimiento de calificación y evaluación de ofertas si así lo estima el órgano de asistencia.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827088" lvl="1" indent="-285750"/>
            <a:endParaRPr lang="es-ES" sz="22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14400"/>
            <a:ext cx="8458200" cy="52578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Antecedentes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Descripción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Usuarios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Contratación.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</a:t>
            </a:r>
            <a:r>
              <a:rPr lang="es-ES_tradnl" sz="3200" b="1" dirty="0" smtClean="0">
                <a:latin typeface="Arial" pitchFamily="34" charset="0"/>
              </a:rPr>
              <a:t>Servicios para Órganos de Asistencia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Otras Funcionalidades.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  <a:endParaRPr lang="es-ES_tradnl" sz="18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b="1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Disponibilidad de funcionalidad de Agenda para el órgano de asistencia. Planificación de sesiones.</a:t>
            </a:r>
            <a:endParaRPr lang="es-ES_tradnl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15000" t="20325" r="11875" b="14634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derecha"/>
          <p:cNvSpPr/>
          <p:nvPr/>
        </p:nvSpPr>
        <p:spPr bwMode="auto">
          <a:xfrm>
            <a:off x="2362200" y="1066800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4876800" y="1551432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Disponibilidad de funcionalidad de Agenda para el órgano de asistencia. Planificación de sesiones.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Gestión de sesiones: creación, modificación y eliminación de sesiones. Incorporación de actos.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t="24426" r="18750" b="38211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rriba"/>
          <p:cNvSpPr/>
          <p:nvPr/>
        </p:nvSpPr>
        <p:spPr bwMode="auto">
          <a:xfrm>
            <a:off x="1344168" y="838200"/>
            <a:ext cx="484632" cy="97840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rriba"/>
          <p:cNvSpPr/>
          <p:nvPr/>
        </p:nvSpPr>
        <p:spPr bwMode="auto">
          <a:xfrm>
            <a:off x="4876800" y="838200"/>
            <a:ext cx="484632" cy="97840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izquierda"/>
          <p:cNvSpPr/>
          <p:nvPr/>
        </p:nvSpPr>
        <p:spPr bwMode="auto">
          <a:xfrm>
            <a:off x="6717792" y="22722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izquierda"/>
          <p:cNvSpPr/>
          <p:nvPr/>
        </p:nvSpPr>
        <p:spPr bwMode="auto">
          <a:xfrm>
            <a:off x="6870192" y="441960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24571" r="32500" b="31707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rriba"/>
          <p:cNvSpPr/>
          <p:nvPr/>
        </p:nvSpPr>
        <p:spPr bwMode="auto">
          <a:xfrm>
            <a:off x="1981200" y="5486400"/>
            <a:ext cx="484632" cy="97840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6019800" y="56250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8382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</a:rPr>
              <a:t>Además de la publicidad de anuncios, la Plataforma ofrece los siguientes servicios complementarios: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Envío de comunicaciones</a:t>
            </a:r>
            <a:r>
              <a:rPr lang="es-ES_tradnl" sz="2800" dirty="0" smtClean="0">
                <a:latin typeface="Arial" pitchFamily="34" charset="0"/>
              </a:rPr>
              <a:t>, que permite al órgano competente invitar, solicitar subsanación, requerir documentación o notificar la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Acceso a ROLECE y a la Caja General de Depósitos</a:t>
            </a:r>
            <a:r>
              <a:rPr lang="es-ES_tradnl" sz="2800" dirty="0" smtClean="0">
                <a:latin typeface="Arial" pitchFamily="34" charset="0"/>
              </a:rPr>
              <a:t>.</a:t>
            </a: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t="24390" r="32500" b="30894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izquierda"/>
          <p:cNvSpPr/>
          <p:nvPr/>
        </p:nvSpPr>
        <p:spPr bwMode="auto">
          <a:xfrm>
            <a:off x="7239000" y="27294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izquierda"/>
          <p:cNvSpPr/>
          <p:nvPr/>
        </p:nvSpPr>
        <p:spPr bwMode="auto">
          <a:xfrm>
            <a:off x="5562600" y="419100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875" t="16260" r="15000" b="38211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rriba"/>
          <p:cNvSpPr/>
          <p:nvPr/>
        </p:nvSpPr>
        <p:spPr bwMode="auto">
          <a:xfrm>
            <a:off x="443484" y="5486400"/>
            <a:ext cx="699516" cy="97840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rriba"/>
          <p:cNvSpPr/>
          <p:nvPr/>
        </p:nvSpPr>
        <p:spPr bwMode="auto">
          <a:xfrm>
            <a:off x="1828800" y="5486400"/>
            <a:ext cx="699516" cy="97840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3810000" y="1339596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abajo"/>
          <p:cNvSpPr/>
          <p:nvPr/>
        </p:nvSpPr>
        <p:spPr bwMode="auto">
          <a:xfrm>
            <a:off x="8700516" y="1339596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izquierda"/>
          <p:cNvSpPr/>
          <p:nvPr/>
        </p:nvSpPr>
        <p:spPr bwMode="auto">
          <a:xfrm>
            <a:off x="7722108" y="7482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Disponibilidad de funcionalidad de Agenda para el órgano de asistencia. Planificación de sesiones.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Gestión de sesiones: creación, modificación y eliminación de sesiones. Incorporación de actos.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Convocatorias: envío, confirmación de lectura y cancelación.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1987" t="14634" r="20288" b="10569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Flecha abajo"/>
          <p:cNvSpPr/>
          <p:nvPr/>
        </p:nvSpPr>
        <p:spPr bwMode="auto">
          <a:xfrm>
            <a:off x="214884" y="457200"/>
            <a:ext cx="484632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7" name="16 Flecha abajo"/>
          <p:cNvSpPr/>
          <p:nvPr/>
        </p:nvSpPr>
        <p:spPr bwMode="auto">
          <a:xfrm>
            <a:off x="1295400" y="381000"/>
            <a:ext cx="484632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8" name="17 Flecha abajo"/>
          <p:cNvSpPr/>
          <p:nvPr/>
        </p:nvSpPr>
        <p:spPr bwMode="auto">
          <a:xfrm>
            <a:off x="3352800" y="457200"/>
            <a:ext cx="484632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9" name="18 Flecha abajo"/>
          <p:cNvSpPr/>
          <p:nvPr/>
        </p:nvSpPr>
        <p:spPr bwMode="auto">
          <a:xfrm>
            <a:off x="8839200" y="4724400"/>
            <a:ext cx="484632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0" name="19 Flecha abajo"/>
          <p:cNvSpPr/>
          <p:nvPr/>
        </p:nvSpPr>
        <p:spPr bwMode="auto">
          <a:xfrm>
            <a:off x="2868168" y="5334000"/>
            <a:ext cx="484632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1" name="20 Flecha abajo"/>
          <p:cNvSpPr/>
          <p:nvPr/>
        </p:nvSpPr>
        <p:spPr bwMode="auto">
          <a:xfrm>
            <a:off x="1053084" y="6019800"/>
            <a:ext cx="484632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2" name="21 Flecha abajo"/>
          <p:cNvSpPr/>
          <p:nvPr/>
        </p:nvSpPr>
        <p:spPr bwMode="auto">
          <a:xfrm>
            <a:off x="8839200" y="6019800"/>
            <a:ext cx="484632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875" t="22764" r="26250" b="18699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4997196" y="19674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1129284" y="46482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izquierda"/>
          <p:cNvSpPr/>
          <p:nvPr/>
        </p:nvSpPr>
        <p:spPr bwMode="auto">
          <a:xfrm>
            <a:off x="1263396" y="6248400"/>
            <a:ext cx="978408" cy="3185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abajo"/>
          <p:cNvSpPr/>
          <p:nvPr/>
        </p:nvSpPr>
        <p:spPr bwMode="auto">
          <a:xfrm>
            <a:off x="6934200" y="5269992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r="2500" b="37627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3581400" y="28956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Rectángulo"/>
          <p:cNvSpPr/>
          <p:nvPr/>
        </p:nvSpPr>
        <p:spPr bwMode="auto">
          <a:xfrm>
            <a:off x="1143000" y="2133600"/>
            <a:ext cx="1524000" cy="152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3750" t="8943" r="25000"/>
          <a:stretch>
            <a:fillRect/>
          </a:stretch>
        </p:blipFill>
        <p:spPr bwMode="auto">
          <a:xfrm>
            <a:off x="0" y="0"/>
            <a:ext cx="9906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 bwMode="auto">
          <a:xfrm>
            <a:off x="685800" y="4876800"/>
            <a:ext cx="1295400" cy="762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Rectángulo"/>
          <p:cNvSpPr/>
          <p:nvPr/>
        </p:nvSpPr>
        <p:spPr bwMode="auto">
          <a:xfrm>
            <a:off x="685800" y="5105400"/>
            <a:ext cx="1752600" cy="152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Rectángulo"/>
          <p:cNvSpPr/>
          <p:nvPr/>
        </p:nvSpPr>
        <p:spPr bwMode="auto">
          <a:xfrm>
            <a:off x="685800" y="5638800"/>
            <a:ext cx="1905000" cy="152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685800" y="5943600"/>
            <a:ext cx="1905000" cy="152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Rectángulo"/>
          <p:cNvSpPr/>
          <p:nvPr/>
        </p:nvSpPr>
        <p:spPr bwMode="auto">
          <a:xfrm>
            <a:off x="685800" y="6477000"/>
            <a:ext cx="2286000" cy="152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0" name="9 Rectángulo"/>
          <p:cNvSpPr/>
          <p:nvPr/>
        </p:nvSpPr>
        <p:spPr bwMode="auto">
          <a:xfrm>
            <a:off x="685800" y="6705600"/>
            <a:ext cx="2438400" cy="152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 l="3750" t="13008" r="16250" b="8130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derecha"/>
          <p:cNvSpPr/>
          <p:nvPr/>
        </p:nvSpPr>
        <p:spPr bwMode="auto">
          <a:xfrm>
            <a:off x="5638800" y="228600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rriba"/>
          <p:cNvSpPr/>
          <p:nvPr/>
        </p:nvSpPr>
        <p:spPr bwMode="auto">
          <a:xfrm>
            <a:off x="8444484" y="990600"/>
            <a:ext cx="484632" cy="97840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abajo"/>
          <p:cNvSpPr/>
          <p:nvPr/>
        </p:nvSpPr>
        <p:spPr bwMode="auto">
          <a:xfrm>
            <a:off x="1344168" y="52578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abajo"/>
          <p:cNvSpPr/>
          <p:nvPr/>
        </p:nvSpPr>
        <p:spPr bwMode="auto">
          <a:xfrm>
            <a:off x="5154168" y="54102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Flecha abajo"/>
          <p:cNvSpPr/>
          <p:nvPr/>
        </p:nvSpPr>
        <p:spPr bwMode="auto">
          <a:xfrm>
            <a:off x="7391400" y="54102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Flecha abajo"/>
          <p:cNvSpPr/>
          <p:nvPr/>
        </p:nvSpPr>
        <p:spPr bwMode="auto">
          <a:xfrm>
            <a:off x="8929116" y="54102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5" name="14 Rectángulo"/>
          <p:cNvSpPr/>
          <p:nvPr/>
        </p:nvSpPr>
        <p:spPr bwMode="auto">
          <a:xfrm>
            <a:off x="3124200" y="533400"/>
            <a:ext cx="1219200" cy="1798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6" name="15 Rectángulo"/>
          <p:cNvSpPr/>
          <p:nvPr/>
        </p:nvSpPr>
        <p:spPr bwMode="auto">
          <a:xfrm>
            <a:off x="3124200" y="900684"/>
            <a:ext cx="1752600" cy="1798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7" name="16 Rectángulo"/>
          <p:cNvSpPr/>
          <p:nvPr/>
        </p:nvSpPr>
        <p:spPr bwMode="auto">
          <a:xfrm>
            <a:off x="3124200" y="1371600"/>
            <a:ext cx="1219200" cy="1798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8" name="17 Rectángulo"/>
          <p:cNvSpPr/>
          <p:nvPr/>
        </p:nvSpPr>
        <p:spPr bwMode="auto">
          <a:xfrm>
            <a:off x="3124200" y="1703832"/>
            <a:ext cx="1219200" cy="1798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9" name="18 Rectángulo"/>
          <p:cNvSpPr/>
          <p:nvPr/>
        </p:nvSpPr>
        <p:spPr bwMode="auto">
          <a:xfrm>
            <a:off x="3124200" y="2133600"/>
            <a:ext cx="1219200" cy="1798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0" name="19 Rectángulo"/>
          <p:cNvSpPr/>
          <p:nvPr/>
        </p:nvSpPr>
        <p:spPr bwMode="auto">
          <a:xfrm>
            <a:off x="3124200" y="2590800"/>
            <a:ext cx="1219200" cy="1798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1" name="20 Rectángulo"/>
          <p:cNvSpPr/>
          <p:nvPr/>
        </p:nvSpPr>
        <p:spPr bwMode="auto">
          <a:xfrm>
            <a:off x="3124200" y="3048000"/>
            <a:ext cx="1600200" cy="1798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2" name="21 Rectángulo"/>
          <p:cNvSpPr/>
          <p:nvPr/>
        </p:nvSpPr>
        <p:spPr bwMode="auto">
          <a:xfrm>
            <a:off x="3124200" y="3429000"/>
            <a:ext cx="1752600" cy="1798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3" name="22 Rectángulo"/>
          <p:cNvSpPr/>
          <p:nvPr/>
        </p:nvSpPr>
        <p:spPr bwMode="auto">
          <a:xfrm>
            <a:off x="3124200" y="3810000"/>
            <a:ext cx="1752600" cy="1798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Gestión del órgano de asistencia y sus miembros:</a:t>
            </a: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Gestión del órgano de asistencia y sus miembros: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Información de contacto</a:t>
            </a:r>
            <a:r>
              <a:rPr lang="es-ES_tradnl" sz="3000" dirty="0" smtClean="0">
                <a:latin typeface="Arial" pitchFamily="34" charset="0"/>
              </a:rPr>
              <a:t>.</a:t>
            </a: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8382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</a:rPr>
              <a:t>Además de la publicidad de anuncios, la Plataforma ofrece los siguientes servicios complementarios: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Envío de comunicaciones</a:t>
            </a:r>
            <a:r>
              <a:rPr lang="es-ES_tradnl" sz="2800" dirty="0" smtClean="0">
                <a:latin typeface="Arial" pitchFamily="34" charset="0"/>
              </a:rPr>
              <a:t>, que permite al órgano competente invitar, solicitar subsanación, requerir documentación o notificar la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Acceso a ROLECE y a la Caja General de Depósitos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Preguntas y respuestas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endParaRPr lang="es-ES_tradnl" sz="2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t="24390" r="35000" b="16260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Gestión del órgano de asistencia y sus miembros: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Información de contacto.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Miembros.</a:t>
            </a:r>
            <a:endParaRPr lang="es-ES_tradnl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t="24390" r="38750" b="5691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1025652" y="3048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8153400" y="1283208"/>
            <a:ext cx="978408" cy="24079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izquierda"/>
          <p:cNvSpPr/>
          <p:nvPr/>
        </p:nvSpPr>
        <p:spPr bwMode="auto">
          <a:xfrm>
            <a:off x="8153400" y="4343400"/>
            <a:ext cx="978408" cy="24079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izquierda"/>
          <p:cNvSpPr/>
          <p:nvPr/>
        </p:nvSpPr>
        <p:spPr bwMode="auto">
          <a:xfrm>
            <a:off x="2667000" y="6617208"/>
            <a:ext cx="978408" cy="24079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Flecha abajo"/>
          <p:cNvSpPr/>
          <p:nvPr/>
        </p:nvSpPr>
        <p:spPr bwMode="auto">
          <a:xfrm>
            <a:off x="6858000" y="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Rectángulo"/>
          <p:cNvSpPr/>
          <p:nvPr/>
        </p:nvSpPr>
        <p:spPr bwMode="auto">
          <a:xfrm flipV="1">
            <a:off x="762000" y="1478279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0" name="9 Rectángulo"/>
          <p:cNvSpPr/>
          <p:nvPr/>
        </p:nvSpPr>
        <p:spPr bwMode="auto">
          <a:xfrm flipV="1">
            <a:off x="762000" y="6019799"/>
            <a:ext cx="2057400" cy="1981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1" name="10 Rectángulo"/>
          <p:cNvSpPr/>
          <p:nvPr/>
        </p:nvSpPr>
        <p:spPr bwMode="auto">
          <a:xfrm flipV="1">
            <a:off x="762000" y="2133599"/>
            <a:ext cx="1905000" cy="1981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2" name="11 Rectángulo"/>
          <p:cNvSpPr/>
          <p:nvPr/>
        </p:nvSpPr>
        <p:spPr bwMode="auto">
          <a:xfrm flipV="1">
            <a:off x="762000" y="2590800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3" name="12 Rectángulo"/>
          <p:cNvSpPr/>
          <p:nvPr/>
        </p:nvSpPr>
        <p:spPr bwMode="auto">
          <a:xfrm flipV="1">
            <a:off x="762000" y="2971800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4" name="13 Rectángulo"/>
          <p:cNvSpPr/>
          <p:nvPr/>
        </p:nvSpPr>
        <p:spPr bwMode="auto">
          <a:xfrm flipV="1">
            <a:off x="762000" y="3352797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5" name="14 Rectángulo"/>
          <p:cNvSpPr/>
          <p:nvPr/>
        </p:nvSpPr>
        <p:spPr bwMode="auto">
          <a:xfrm flipV="1">
            <a:off x="762000" y="3398516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6" name="15 Rectángulo"/>
          <p:cNvSpPr/>
          <p:nvPr/>
        </p:nvSpPr>
        <p:spPr bwMode="auto">
          <a:xfrm flipV="1">
            <a:off x="762000" y="2545081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7" name="16 Rectángulo"/>
          <p:cNvSpPr/>
          <p:nvPr/>
        </p:nvSpPr>
        <p:spPr bwMode="auto">
          <a:xfrm flipV="1">
            <a:off x="914400" y="3810000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8" name="17 Rectángulo"/>
          <p:cNvSpPr/>
          <p:nvPr/>
        </p:nvSpPr>
        <p:spPr bwMode="auto">
          <a:xfrm flipV="1">
            <a:off x="914400" y="3764281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9" name="18 Rectángulo"/>
          <p:cNvSpPr/>
          <p:nvPr/>
        </p:nvSpPr>
        <p:spPr bwMode="auto">
          <a:xfrm flipV="1">
            <a:off x="762000" y="4191000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0" name="19 Rectángulo"/>
          <p:cNvSpPr/>
          <p:nvPr/>
        </p:nvSpPr>
        <p:spPr bwMode="auto">
          <a:xfrm flipV="1">
            <a:off x="762000" y="5715000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1" name="20 Rectángulo"/>
          <p:cNvSpPr/>
          <p:nvPr/>
        </p:nvSpPr>
        <p:spPr bwMode="auto">
          <a:xfrm flipV="1">
            <a:off x="762000" y="6172200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2" name="21 Rectángulo"/>
          <p:cNvSpPr/>
          <p:nvPr/>
        </p:nvSpPr>
        <p:spPr bwMode="auto">
          <a:xfrm flipV="1">
            <a:off x="914400" y="1630679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3" name="22 Rectángulo"/>
          <p:cNvSpPr/>
          <p:nvPr/>
        </p:nvSpPr>
        <p:spPr bwMode="auto">
          <a:xfrm flipV="1">
            <a:off x="762000" y="1828798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4" name="23 Rectángulo"/>
          <p:cNvSpPr/>
          <p:nvPr/>
        </p:nvSpPr>
        <p:spPr bwMode="auto">
          <a:xfrm flipV="1">
            <a:off x="762000" y="1874517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5" name="24 Rectángulo"/>
          <p:cNvSpPr/>
          <p:nvPr/>
        </p:nvSpPr>
        <p:spPr bwMode="auto">
          <a:xfrm flipV="1">
            <a:off x="762000" y="6400800"/>
            <a:ext cx="1905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Gestión del órgano de asistencia y sus miembros: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Información de contacto.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Miembros.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Custodios y unidad de custodia.</a:t>
            </a:r>
            <a:endParaRPr lang="es-ES_tradnl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t="23577" r="27500" b="2764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izquierda"/>
          <p:cNvSpPr/>
          <p:nvPr/>
        </p:nvSpPr>
        <p:spPr bwMode="auto">
          <a:xfrm>
            <a:off x="3898392" y="152400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izquierda"/>
          <p:cNvSpPr/>
          <p:nvPr/>
        </p:nvSpPr>
        <p:spPr bwMode="auto">
          <a:xfrm>
            <a:off x="5334000" y="312420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izquierda"/>
          <p:cNvSpPr/>
          <p:nvPr/>
        </p:nvSpPr>
        <p:spPr bwMode="auto">
          <a:xfrm>
            <a:off x="2209800" y="624840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Rectángulo"/>
          <p:cNvSpPr/>
          <p:nvPr/>
        </p:nvSpPr>
        <p:spPr bwMode="auto">
          <a:xfrm>
            <a:off x="304800" y="1569718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 flipV="1">
            <a:off x="304800" y="1752598"/>
            <a:ext cx="1219200" cy="1981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Rectángulo"/>
          <p:cNvSpPr/>
          <p:nvPr/>
        </p:nvSpPr>
        <p:spPr bwMode="auto">
          <a:xfrm>
            <a:off x="304800" y="2008632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Gestión del órgano de asistencia y sus miembros: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Información de contacto.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Miembros.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Custodios y unidad de custodia.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Clave de cifrado.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t="43902" r="26875" b="8943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Gestión del órgano de asistencia y sus miembros: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Información de contacto.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Miembros.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Custodios y unidad de custodia.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Clave de cifrado.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Autorización de consulta a sistemas terceros.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23577" r="37500" b="50407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276600" y="1521767"/>
            <a:ext cx="6275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LA GESTIÓN CORRESPONDE A LA DGPE</a:t>
            </a:r>
            <a:endParaRPr lang="es-E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8382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</a:rPr>
              <a:t>Además de la publicidad de anuncios, la Plataforma ofrece los siguientes servicios complementarios: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Envío de comunicaciones</a:t>
            </a:r>
            <a:r>
              <a:rPr lang="es-ES_tradnl" sz="2800" dirty="0" smtClean="0">
                <a:latin typeface="Arial" pitchFamily="34" charset="0"/>
              </a:rPr>
              <a:t>, que permite al órgano competente invitar, solicitar subsanación, requerir documentación o notificar la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Acceso a ROLECE y a la Caja General de Depósitos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Preguntas y respuestas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Envío de anuncios a Diarios Oficiales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 l="3750" t="21951" r="15625" b="8943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Flecha abajo"/>
          <p:cNvSpPr/>
          <p:nvPr/>
        </p:nvSpPr>
        <p:spPr bwMode="auto">
          <a:xfrm>
            <a:off x="1281684" y="800100"/>
            <a:ext cx="484632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4" name="13 Flecha abajo"/>
          <p:cNvSpPr/>
          <p:nvPr/>
        </p:nvSpPr>
        <p:spPr bwMode="auto">
          <a:xfrm>
            <a:off x="7162800" y="685800"/>
            <a:ext cx="484632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5" name="14 Flecha abajo"/>
          <p:cNvSpPr/>
          <p:nvPr/>
        </p:nvSpPr>
        <p:spPr bwMode="auto">
          <a:xfrm>
            <a:off x="8382000" y="685800"/>
            <a:ext cx="484632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6" name="15 Flecha abajo"/>
          <p:cNvSpPr/>
          <p:nvPr/>
        </p:nvSpPr>
        <p:spPr bwMode="auto">
          <a:xfrm>
            <a:off x="1434084" y="5638800"/>
            <a:ext cx="484632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cxnSp>
        <p:nvCxnSpPr>
          <p:cNvPr id="18" name="17 Conector recto de flecha"/>
          <p:cNvCxnSpPr/>
          <p:nvPr/>
        </p:nvCxnSpPr>
        <p:spPr bwMode="auto">
          <a:xfrm>
            <a:off x="6934200" y="2743200"/>
            <a:ext cx="45720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cxnSp>
        <p:nvCxnSpPr>
          <p:cNvPr id="20" name="19 Conector recto de flecha"/>
          <p:cNvCxnSpPr/>
          <p:nvPr/>
        </p:nvCxnSpPr>
        <p:spPr bwMode="auto">
          <a:xfrm>
            <a:off x="9067800" y="2705100"/>
            <a:ext cx="45720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sp>
        <p:nvSpPr>
          <p:cNvPr id="9" name="8 Rectángulo"/>
          <p:cNvSpPr/>
          <p:nvPr/>
        </p:nvSpPr>
        <p:spPr bwMode="auto">
          <a:xfrm>
            <a:off x="3124200" y="1569718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0" name="9 Rectángulo"/>
          <p:cNvSpPr/>
          <p:nvPr/>
        </p:nvSpPr>
        <p:spPr bwMode="auto">
          <a:xfrm>
            <a:off x="3124200" y="1981200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1" name="10 Rectángulo"/>
          <p:cNvSpPr/>
          <p:nvPr/>
        </p:nvSpPr>
        <p:spPr bwMode="auto">
          <a:xfrm>
            <a:off x="3124200" y="2362200"/>
            <a:ext cx="16764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2" name="11 Rectángulo"/>
          <p:cNvSpPr/>
          <p:nvPr/>
        </p:nvSpPr>
        <p:spPr bwMode="auto">
          <a:xfrm>
            <a:off x="3124200" y="2743200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7" name="16 Rectángulo"/>
          <p:cNvSpPr/>
          <p:nvPr/>
        </p:nvSpPr>
        <p:spPr bwMode="auto">
          <a:xfrm>
            <a:off x="3124200" y="3124200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9" name="18 Rectángulo"/>
          <p:cNvSpPr/>
          <p:nvPr/>
        </p:nvSpPr>
        <p:spPr bwMode="auto">
          <a:xfrm>
            <a:off x="3124200" y="3581400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1" name="20 Rectángulo"/>
          <p:cNvSpPr/>
          <p:nvPr/>
        </p:nvSpPr>
        <p:spPr bwMode="auto">
          <a:xfrm>
            <a:off x="3124200" y="4038600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2" name="21 Rectángulo"/>
          <p:cNvSpPr/>
          <p:nvPr/>
        </p:nvSpPr>
        <p:spPr bwMode="auto">
          <a:xfrm>
            <a:off x="3124200" y="4328159"/>
            <a:ext cx="16764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3" name="22 Rectángulo"/>
          <p:cNvSpPr/>
          <p:nvPr/>
        </p:nvSpPr>
        <p:spPr bwMode="auto">
          <a:xfrm>
            <a:off x="3124200" y="4800600"/>
            <a:ext cx="16764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4" name="23 Rectángulo"/>
          <p:cNvSpPr/>
          <p:nvPr/>
        </p:nvSpPr>
        <p:spPr bwMode="auto">
          <a:xfrm>
            <a:off x="3124200" y="5181600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25" name="24 Rectángulo"/>
          <p:cNvSpPr/>
          <p:nvPr/>
        </p:nvSpPr>
        <p:spPr bwMode="auto">
          <a:xfrm>
            <a:off x="3124200" y="5455919"/>
            <a:ext cx="13716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Apertura de los sobres.</a:t>
            </a:r>
            <a:endParaRPr lang="es-ES_tradnl" sz="30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cmi 2.jpg"/>
          <p:cNvPicPr>
            <a:picLocks noChangeAspect="1"/>
          </p:cNvPicPr>
          <p:nvPr/>
        </p:nvPicPr>
        <p:blipFill>
          <a:blip r:embed="rId2"/>
          <a:srcRect t="20000" r="17542" b="14444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6 Flecha derecha"/>
          <p:cNvSpPr/>
          <p:nvPr/>
        </p:nvSpPr>
        <p:spPr bwMode="auto">
          <a:xfrm>
            <a:off x="609600" y="6373368"/>
            <a:ext cx="641604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Flecha abajo"/>
          <p:cNvSpPr/>
          <p:nvPr/>
        </p:nvSpPr>
        <p:spPr bwMode="auto">
          <a:xfrm>
            <a:off x="1725168" y="2895600"/>
            <a:ext cx="484632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Flecha abajo"/>
          <p:cNvSpPr/>
          <p:nvPr/>
        </p:nvSpPr>
        <p:spPr bwMode="auto">
          <a:xfrm>
            <a:off x="8839200" y="2895600"/>
            <a:ext cx="484632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Calificación de la documentación administrativa</a:t>
            </a:r>
            <a:r>
              <a:rPr lang="es-ES_tradnl" sz="2700" dirty="0" smtClean="0">
                <a:latin typeface="Arial" pitchFamily="34" charset="0"/>
              </a:rPr>
              <a:t>.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1875" t="11382" r="16875" b="7317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1205484" y="2514600"/>
            <a:ext cx="484632" cy="5654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2895600" y="2514600"/>
            <a:ext cx="484632" cy="5654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5029200" y="2514600"/>
            <a:ext cx="484632" cy="5654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abajo"/>
          <p:cNvSpPr/>
          <p:nvPr/>
        </p:nvSpPr>
        <p:spPr bwMode="auto">
          <a:xfrm>
            <a:off x="3137916" y="1066800"/>
            <a:ext cx="484632" cy="5654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Rectángulo"/>
          <p:cNvSpPr/>
          <p:nvPr/>
        </p:nvSpPr>
        <p:spPr bwMode="auto">
          <a:xfrm>
            <a:off x="7924800" y="3352800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7924800" y="3535681"/>
            <a:ext cx="1219200" cy="3505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Rectángulo"/>
          <p:cNvSpPr/>
          <p:nvPr/>
        </p:nvSpPr>
        <p:spPr bwMode="auto">
          <a:xfrm>
            <a:off x="7924800" y="3886200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0" name="9 Rectángulo"/>
          <p:cNvSpPr/>
          <p:nvPr/>
        </p:nvSpPr>
        <p:spPr bwMode="auto">
          <a:xfrm>
            <a:off x="7924800" y="4069081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1" name="10 Rectángulo"/>
          <p:cNvSpPr/>
          <p:nvPr/>
        </p:nvSpPr>
        <p:spPr bwMode="auto">
          <a:xfrm>
            <a:off x="7924800" y="4251962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2" name="11 Rectángulo"/>
          <p:cNvSpPr/>
          <p:nvPr/>
        </p:nvSpPr>
        <p:spPr bwMode="auto">
          <a:xfrm>
            <a:off x="7924800" y="4434843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3" name="12 Rectángulo"/>
          <p:cNvSpPr/>
          <p:nvPr/>
        </p:nvSpPr>
        <p:spPr bwMode="auto">
          <a:xfrm>
            <a:off x="7924800" y="4617724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Calificación de la documentación administrativa.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Subsanación.</a:t>
            </a:r>
            <a:endParaRPr lang="es-ES_tradnl" sz="30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1875" t="23577" r="15000" b="22764"/>
          <a:stretch>
            <a:fillRect/>
          </a:stretch>
        </p:blipFill>
        <p:spPr bwMode="auto">
          <a:xfrm>
            <a:off x="0" y="0"/>
            <a:ext cx="9906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derecha"/>
          <p:cNvSpPr/>
          <p:nvPr/>
        </p:nvSpPr>
        <p:spPr bwMode="auto">
          <a:xfrm>
            <a:off x="3886200" y="3048000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2590800" y="6220968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3125" t="20325" r="18750" b="13821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2787396" y="29580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Calificación de la documentación administrativa.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Subsanación.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Descifrado de los sobres. 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8382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</a:rPr>
              <a:t>Además de la publicidad de anuncios, la Plataforma ofrece los siguientes servicios complementarios: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Envío de comunicaciones</a:t>
            </a:r>
            <a:r>
              <a:rPr lang="es-ES_tradnl" sz="2800" dirty="0" smtClean="0">
                <a:latin typeface="Arial" pitchFamily="34" charset="0"/>
              </a:rPr>
              <a:t>, que permite al órgano competente invitar, solicitar subsanación, requerir documentación o notificar la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Acceso a ROLECE y a la Caja General de Depósitos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Preguntas y respuestas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Envío de anuncios a Diarios Oficiales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Suscripciones y preferencias </a:t>
            </a:r>
            <a:r>
              <a:rPr lang="es-ES_tradnl" sz="2800" dirty="0" smtClean="0">
                <a:latin typeface="Arial" pitchFamily="34" charset="0"/>
              </a:rPr>
              <a:t>para licitadores.</a:t>
            </a: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t="21951" r="19375" b="14634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1524000" y="1066800"/>
            <a:ext cx="484632" cy="2286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8991600" y="3429000"/>
            <a:ext cx="484632" cy="2286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derecha"/>
          <p:cNvSpPr/>
          <p:nvPr/>
        </p:nvSpPr>
        <p:spPr bwMode="auto">
          <a:xfrm>
            <a:off x="762000" y="3657600"/>
            <a:ext cx="304800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derecha"/>
          <p:cNvSpPr/>
          <p:nvPr/>
        </p:nvSpPr>
        <p:spPr bwMode="auto">
          <a:xfrm>
            <a:off x="457200" y="6373368"/>
            <a:ext cx="304800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t="21138" r="33125" b="39024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6140196" y="4925568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Calificación de la documentación administrativa.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Subsanación.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Descifrado de los sobres. 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Evaluación de ofertas.</a:t>
            </a:r>
            <a:endParaRPr lang="es-ES_tradnl" sz="30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1250" t="21951" r="16875" b="16260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3962400" y="5486400"/>
            <a:ext cx="484632" cy="7940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1600200" y="3505200"/>
            <a:ext cx="484632" cy="7940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3720084" y="3505200"/>
            <a:ext cx="484632" cy="7940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derecha"/>
          <p:cNvSpPr/>
          <p:nvPr/>
        </p:nvSpPr>
        <p:spPr bwMode="auto">
          <a:xfrm>
            <a:off x="304800" y="2196084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4375" t="33333" r="18750" b="14634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2653284" y="2971800"/>
            <a:ext cx="484632" cy="6096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4038600" y="2971800"/>
            <a:ext cx="484632" cy="6096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5486400" y="2971800"/>
            <a:ext cx="484632" cy="6096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abajo"/>
          <p:cNvSpPr/>
          <p:nvPr/>
        </p:nvSpPr>
        <p:spPr bwMode="auto">
          <a:xfrm>
            <a:off x="8229600" y="2971800"/>
            <a:ext cx="484632" cy="6096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Flecha abajo"/>
          <p:cNvSpPr/>
          <p:nvPr/>
        </p:nvSpPr>
        <p:spPr bwMode="auto">
          <a:xfrm>
            <a:off x="9220200" y="2971800"/>
            <a:ext cx="484632" cy="6096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Flecha izquierda"/>
          <p:cNvSpPr/>
          <p:nvPr/>
        </p:nvSpPr>
        <p:spPr bwMode="auto">
          <a:xfrm>
            <a:off x="5682996" y="6310884"/>
            <a:ext cx="641604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0" name="9 Rectángulo"/>
          <p:cNvSpPr/>
          <p:nvPr/>
        </p:nvSpPr>
        <p:spPr bwMode="auto">
          <a:xfrm>
            <a:off x="7848600" y="4038600"/>
            <a:ext cx="1219200" cy="3048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1" name="10 Rectángulo"/>
          <p:cNvSpPr/>
          <p:nvPr/>
        </p:nvSpPr>
        <p:spPr bwMode="auto">
          <a:xfrm>
            <a:off x="7848600" y="4495800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Calificación de la documentación administrativa.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Subsanación.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Descifrado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Evaluación de ofertas.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Propuesta de adjudicación.</a:t>
            </a:r>
            <a:endParaRPr lang="es-ES_tradnl" sz="30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3125" t="23577" r="23750" b="21951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8430768" y="838200"/>
            <a:ext cx="484632" cy="7178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9220200" y="838200"/>
            <a:ext cx="484632" cy="7178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derecha"/>
          <p:cNvSpPr/>
          <p:nvPr/>
        </p:nvSpPr>
        <p:spPr bwMode="auto">
          <a:xfrm>
            <a:off x="190500" y="1891284"/>
            <a:ext cx="381000" cy="6233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derecha"/>
          <p:cNvSpPr/>
          <p:nvPr/>
        </p:nvSpPr>
        <p:spPr bwMode="auto">
          <a:xfrm>
            <a:off x="723900" y="4572000"/>
            <a:ext cx="381000" cy="6233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abajo"/>
          <p:cNvSpPr/>
          <p:nvPr/>
        </p:nvSpPr>
        <p:spPr bwMode="auto">
          <a:xfrm>
            <a:off x="3276600" y="5562600"/>
            <a:ext cx="484632" cy="7178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Calificación de la documentación administrativa.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Subsanación.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Descifrado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Evaluación de ofertas.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Propuesta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Otros actos:</a:t>
            </a: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Calificación de la documentación administrativa.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Subsanación.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Descifrado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Evaluación de ofertas.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Propuesta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Otros actos:</a:t>
            </a:r>
          </a:p>
          <a:p>
            <a:pPr marL="752476" lvl="3" indent="15875" algn="just">
              <a:lnSpc>
                <a:spcPct val="84000"/>
              </a:lnSpc>
              <a:buFont typeface="Courier New" pitchFamily="49" charset="0"/>
              <a:buChar char="o"/>
            </a:pPr>
            <a:r>
              <a:rPr lang="es-ES_tradnl" sz="2700" dirty="0" smtClean="0">
                <a:latin typeface="Arial" pitchFamily="34" charset="0"/>
              </a:rPr>
              <a:t> Aprobación de actas de sesión anterior.</a:t>
            </a: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Calificación de la documentación administrativa.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Subsanación.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Descifrado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Evaluación de ofertas.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Propuesta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Otros actos:</a:t>
            </a:r>
          </a:p>
          <a:p>
            <a:pPr marL="752476" lvl="3" indent="15875" algn="just">
              <a:lnSpc>
                <a:spcPct val="84000"/>
              </a:lnSpc>
              <a:buFont typeface="Courier New" pitchFamily="49" charset="0"/>
              <a:buChar char="o"/>
            </a:pPr>
            <a:r>
              <a:rPr lang="es-ES_tradnl" sz="2700" dirty="0" smtClean="0">
                <a:latin typeface="Arial" pitchFamily="34" charset="0"/>
              </a:rPr>
              <a:t> Aprobación de actas de sesión anterior.</a:t>
            </a:r>
          </a:p>
          <a:p>
            <a:pPr marL="752476" lvl="3" indent="15875" algn="just">
              <a:lnSpc>
                <a:spcPct val="84000"/>
              </a:lnSpc>
              <a:buFont typeface="Courier New" pitchFamily="49" charset="0"/>
              <a:buChar char="o"/>
            </a:pPr>
            <a:r>
              <a:rPr lang="es-ES_tradnl" sz="2700" dirty="0" smtClean="0">
                <a:latin typeface="Arial" pitchFamily="34" charset="0"/>
              </a:rPr>
              <a:t> Ruegos y preguntas.</a:t>
            </a: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8382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</a:rPr>
              <a:t>Además de la publicidad de anuncios, la Plataforma ofrece los siguientes servicios complementarios: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Envío de comunicaciones</a:t>
            </a:r>
            <a:r>
              <a:rPr lang="es-ES_tradnl" sz="2800" dirty="0" smtClean="0">
                <a:latin typeface="Arial" pitchFamily="34" charset="0"/>
              </a:rPr>
              <a:t>, que permite al órgano competente invitar, solicitar subsanación, requerir documentación o notificar la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Acceso a ROLECE y a la Caja General de Depósitos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Preguntas y respuestas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Envío de anuncios a Diarios Oficiales</a:t>
            </a:r>
            <a:r>
              <a:rPr lang="es-ES_tradnl" sz="2800" dirty="0" smtClean="0">
                <a:latin typeface="Arial" pitchFamily="34" charset="0"/>
              </a:rPr>
              <a:t>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800" b="1" dirty="0" smtClean="0">
                <a:latin typeface="Arial" pitchFamily="34" charset="0"/>
              </a:rPr>
              <a:t>Suscripciones y preferencias </a:t>
            </a:r>
            <a:r>
              <a:rPr lang="es-ES_tradnl" sz="2800" dirty="0" smtClean="0">
                <a:latin typeface="Arial" pitchFamily="34" charset="0"/>
              </a:rPr>
              <a:t>para licitadores.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endParaRPr lang="es-ES_tradnl" sz="2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Calificación de la documentación administrativa.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Subsanación.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Descifrado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Evaluación de ofertas.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Propuesta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Otros actos:</a:t>
            </a:r>
          </a:p>
          <a:p>
            <a:pPr marL="752476" lvl="3" indent="15875" algn="just">
              <a:lnSpc>
                <a:spcPct val="84000"/>
              </a:lnSpc>
              <a:buFont typeface="Courier New" pitchFamily="49" charset="0"/>
              <a:buChar char="o"/>
            </a:pPr>
            <a:r>
              <a:rPr lang="es-ES_tradnl" sz="2700" dirty="0" smtClean="0">
                <a:latin typeface="Arial" pitchFamily="34" charset="0"/>
              </a:rPr>
              <a:t> Aprobación de actas de sesión anterior.</a:t>
            </a:r>
          </a:p>
          <a:p>
            <a:pPr marL="752476" lvl="3" indent="15875" algn="just">
              <a:lnSpc>
                <a:spcPct val="84000"/>
              </a:lnSpc>
              <a:buFont typeface="Courier New" pitchFamily="49" charset="0"/>
              <a:buChar char="o"/>
            </a:pPr>
            <a:r>
              <a:rPr lang="es-ES_tradnl" sz="2700" dirty="0" smtClean="0">
                <a:latin typeface="Arial" pitchFamily="34" charset="0"/>
              </a:rPr>
              <a:t> Ruegos y preguntas.</a:t>
            </a:r>
          </a:p>
          <a:p>
            <a:pPr marL="752476" lvl="3" indent="15875" algn="just">
              <a:lnSpc>
                <a:spcPct val="84000"/>
              </a:lnSpc>
              <a:buFont typeface="Courier New" pitchFamily="49" charset="0"/>
              <a:buChar char="o"/>
            </a:pPr>
            <a:r>
              <a:rPr lang="es-ES_tradnl" sz="2700" dirty="0" smtClean="0">
                <a:latin typeface="Arial" pitchFamily="34" charset="0"/>
              </a:rPr>
              <a:t> Otros.</a:t>
            </a: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685800"/>
            <a:ext cx="84582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18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600" dirty="0" smtClean="0">
                <a:latin typeface="Arial" pitchFamily="34" charset="0"/>
              </a:rPr>
              <a:t>Desarrollo de la sesión: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600" dirty="0" smtClean="0">
                <a:latin typeface="Arial" pitchFamily="34" charset="0"/>
              </a:rPr>
              <a:t> Constitución de la mesa.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600" dirty="0" smtClean="0">
                <a:latin typeface="Arial" pitchFamily="34" charset="0"/>
              </a:rPr>
              <a:t> Apertura de los sobres.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600" dirty="0" smtClean="0">
                <a:latin typeface="Arial" pitchFamily="34" charset="0"/>
              </a:rPr>
              <a:t> Calificación de la documentación administrativa.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600" dirty="0" smtClean="0">
                <a:latin typeface="Arial" pitchFamily="34" charset="0"/>
              </a:rPr>
              <a:t> Subsanación.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600" dirty="0" smtClean="0">
                <a:latin typeface="Arial" pitchFamily="34" charset="0"/>
              </a:rPr>
              <a:t> Descifrado de los sobres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600" dirty="0" smtClean="0">
                <a:latin typeface="Arial" pitchFamily="34" charset="0"/>
              </a:rPr>
              <a:t> Evaluación de ofertas.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600" dirty="0" smtClean="0">
                <a:latin typeface="Arial" pitchFamily="34" charset="0"/>
              </a:rPr>
              <a:t> Propuesta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600" dirty="0" smtClean="0">
                <a:latin typeface="Arial" pitchFamily="34" charset="0"/>
              </a:rPr>
              <a:t> Otros actos:</a:t>
            </a:r>
          </a:p>
          <a:p>
            <a:pPr marL="752476" lvl="3" indent="15875" algn="just">
              <a:lnSpc>
                <a:spcPct val="84000"/>
              </a:lnSpc>
              <a:buFont typeface="Courier New" pitchFamily="49" charset="0"/>
              <a:buChar char="o"/>
            </a:pPr>
            <a:r>
              <a:rPr lang="es-ES_tradnl" sz="2600" dirty="0" smtClean="0">
                <a:latin typeface="Arial" pitchFamily="34" charset="0"/>
              </a:rPr>
              <a:t> Aprobación de actas de sesión anterior.</a:t>
            </a:r>
          </a:p>
          <a:p>
            <a:pPr marL="752476" lvl="3" indent="15875" algn="just">
              <a:lnSpc>
                <a:spcPct val="84000"/>
              </a:lnSpc>
              <a:buFont typeface="Courier New" pitchFamily="49" charset="0"/>
              <a:buChar char="o"/>
            </a:pPr>
            <a:r>
              <a:rPr lang="es-ES_tradnl" sz="2600" dirty="0" smtClean="0">
                <a:latin typeface="Arial" pitchFamily="34" charset="0"/>
              </a:rPr>
              <a:t> Ruegos y preguntas.</a:t>
            </a:r>
          </a:p>
          <a:p>
            <a:pPr marL="752476" lvl="3" indent="15875" algn="just">
              <a:lnSpc>
                <a:spcPct val="84000"/>
              </a:lnSpc>
              <a:buFont typeface="Courier New" pitchFamily="49" charset="0"/>
              <a:buChar char="o"/>
            </a:pPr>
            <a:r>
              <a:rPr lang="es-ES_tradnl" sz="2600" dirty="0" smtClean="0">
                <a:latin typeface="Arial" pitchFamily="34" charset="0"/>
              </a:rPr>
              <a:t> Otros.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2600" b="1" dirty="0" smtClean="0">
                <a:latin typeface="Arial" pitchFamily="34" charset="0"/>
              </a:rPr>
              <a:t>Finalización y/o suspensión de sesiones.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l="3750" t="15447" r="16875" b="20325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4634484" y="5562600"/>
            <a:ext cx="484632" cy="7178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2590800" y="5562600"/>
            <a:ext cx="484632" cy="7178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Consulta a sistemas terceros para la calificación (ROLECE, AEAT, SVDI, TGSS, CGD).</a:t>
            </a:r>
            <a:endParaRPr lang="es-ES_tradnl" sz="22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3750" t="32520" r="37500" b="30894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5574792" y="304800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7239000" y="3532632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6248400" y="4724400"/>
            <a:ext cx="484632" cy="7178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abajo"/>
          <p:cNvSpPr/>
          <p:nvPr/>
        </p:nvSpPr>
        <p:spPr bwMode="auto">
          <a:xfrm>
            <a:off x="7975092" y="4724400"/>
            <a:ext cx="484632" cy="7178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t="6504" r="44375" b="2439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 bwMode="auto">
          <a:xfrm>
            <a:off x="1143000" y="5181600"/>
            <a:ext cx="22860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Consulta a sistemas terceros para la calificación (ROLECE, AEAT, SVDI, TGSS, CGD).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Actuaciones preliminares y posteriores a la celebración de la sesión. Posibilidad de registro de información fuera de sesión por el secretario o su ayudante (gestor).</a:t>
            </a: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Consulta a sistemas terceros para la calificación (ROLECE, AEAT, SVDI, TGSS, CGD).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Actuaciones preliminares y posteriores a la celebración de la sesión. Posibilidad de registro de información fuera de sesión por el secretario o su ayudante (gestor).</a:t>
            </a:r>
          </a:p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sz="3000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Gestión del acta de la sesión. Borrador y Aprobación del acta.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937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3352800" y="2933700"/>
            <a:ext cx="978408" cy="4191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5943600" y="3295650"/>
            <a:ext cx="978408" cy="4191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izquierda"/>
          <p:cNvSpPr/>
          <p:nvPr/>
        </p:nvSpPr>
        <p:spPr bwMode="auto">
          <a:xfrm>
            <a:off x="3352800" y="3505200"/>
            <a:ext cx="978408" cy="4191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izquierda"/>
          <p:cNvSpPr/>
          <p:nvPr/>
        </p:nvSpPr>
        <p:spPr bwMode="auto">
          <a:xfrm>
            <a:off x="6432804" y="3924300"/>
            <a:ext cx="978408" cy="4191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derecha"/>
          <p:cNvSpPr/>
          <p:nvPr/>
        </p:nvSpPr>
        <p:spPr bwMode="auto">
          <a:xfrm>
            <a:off x="240792" y="4343400"/>
            <a:ext cx="597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Flecha izquierda"/>
          <p:cNvSpPr/>
          <p:nvPr/>
        </p:nvSpPr>
        <p:spPr bwMode="auto">
          <a:xfrm>
            <a:off x="7411212" y="5105400"/>
            <a:ext cx="978408" cy="4191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l="20625" t="22764" r="21250" b="227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 bwMode="auto">
          <a:xfrm>
            <a:off x="838200" y="1569718"/>
            <a:ext cx="18288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Rectángulo"/>
          <p:cNvSpPr/>
          <p:nvPr/>
        </p:nvSpPr>
        <p:spPr bwMode="auto">
          <a:xfrm>
            <a:off x="838200" y="1905000"/>
            <a:ext cx="18288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Rectángulo"/>
          <p:cNvSpPr/>
          <p:nvPr/>
        </p:nvSpPr>
        <p:spPr bwMode="auto">
          <a:xfrm>
            <a:off x="304800" y="1569718"/>
            <a:ext cx="1219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Rectángulo"/>
          <p:cNvSpPr/>
          <p:nvPr/>
        </p:nvSpPr>
        <p:spPr bwMode="auto">
          <a:xfrm>
            <a:off x="838200" y="2286000"/>
            <a:ext cx="16764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Rectángulo"/>
          <p:cNvSpPr/>
          <p:nvPr/>
        </p:nvSpPr>
        <p:spPr bwMode="auto">
          <a:xfrm>
            <a:off x="838200" y="2651762"/>
            <a:ext cx="2362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838200" y="2468881"/>
            <a:ext cx="23622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Rectángulo"/>
          <p:cNvSpPr/>
          <p:nvPr/>
        </p:nvSpPr>
        <p:spPr bwMode="auto">
          <a:xfrm flipV="1">
            <a:off x="838200" y="2087879"/>
            <a:ext cx="19812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12954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Antecedentes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b="1" dirty="0" smtClean="0">
                <a:latin typeface="Arial" pitchFamily="34" charset="0"/>
              </a:rPr>
              <a:t>Descripción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Usuarios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Contratación.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Otras Funcionalidades.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l="2500" t="3616" r="3333" b="38531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 bwMode="auto">
          <a:xfrm>
            <a:off x="914400" y="1844039"/>
            <a:ext cx="17526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b="1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Incorporación automática de valoraciones de terceros (asesores técnicos).</a:t>
            </a:r>
            <a:endParaRPr lang="es-ES_tradnl" sz="26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abajo"/>
          <p:cNvSpPr/>
          <p:nvPr/>
        </p:nvSpPr>
        <p:spPr bwMode="auto">
          <a:xfrm>
            <a:off x="3339084" y="5943600"/>
            <a:ext cx="484632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Flecha abajo"/>
          <p:cNvSpPr/>
          <p:nvPr/>
        </p:nvSpPr>
        <p:spPr bwMode="auto">
          <a:xfrm>
            <a:off x="3962400" y="2667000"/>
            <a:ext cx="484632" cy="7940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abajo"/>
          <p:cNvSpPr/>
          <p:nvPr/>
        </p:nvSpPr>
        <p:spPr bwMode="auto">
          <a:xfrm>
            <a:off x="7010400" y="2667000"/>
            <a:ext cx="484632" cy="7940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Incorporación automática de valoraciones de terceros (asesores técnicos).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Propuesta de adjudicación y generación de la lista ordenada de licitadores.</a:t>
            </a: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Incorporación automática de valoraciones de terceros (asesores técnicos).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Propuesta de adjudicación y generación de la lista ordenada de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Información sobre validez de las firmas de documentos y sobres. Otras validaciones (integridad, virus, intentos de acceso).</a:t>
            </a:r>
            <a:endParaRPr lang="es-ES_tradnl" sz="26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4038600" y="1891284"/>
            <a:ext cx="762000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rriba"/>
          <p:cNvSpPr/>
          <p:nvPr/>
        </p:nvSpPr>
        <p:spPr bwMode="auto">
          <a:xfrm>
            <a:off x="6844284" y="3124200"/>
            <a:ext cx="484632" cy="97840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 l="3822"/>
          <a:stretch>
            <a:fillRect/>
          </a:stretch>
        </p:blipFill>
        <p:spPr bwMode="auto">
          <a:xfrm>
            <a:off x="0" y="0"/>
            <a:ext cx="996791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Flecha abajo"/>
          <p:cNvSpPr/>
          <p:nvPr/>
        </p:nvSpPr>
        <p:spPr bwMode="auto">
          <a:xfrm>
            <a:off x="7987284" y="2743200"/>
            <a:ext cx="484632" cy="5212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pic>
        <p:nvPicPr>
          <p:cNvPr id="6" name="5 Imagen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4191000"/>
            <a:ext cx="7010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 bwMode="auto">
          <a:xfrm>
            <a:off x="4038600" y="5943600"/>
            <a:ext cx="16764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6096000" y="5943600"/>
            <a:ext cx="381000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6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Incorporación automática de valoraciones de terceros (asesores técnicos).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Propuesta de adjudicación y generación de la lista ordenada de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Información sobre validez de las firmas de documentos y sobres. Otras validaciones (integridad, virus, intentos de acceso).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Contrafirma y </a:t>
            </a:r>
            <a:r>
              <a:rPr lang="es-ES_tradnl" sz="3000" dirty="0" err="1" smtClean="0">
                <a:latin typeface="Arial" pitchFamily="34" charset="0"/>
              </a:rPr>
              <a:t>cofirma</a:t>
            </a:r>
            <a:r>
              <a:rPr lang="es-ES_tradnl" sz="3000" dirty="0" smtClean="0">
                <a:latin typeface="Arial" pitchFamily="34" charset="0"/>
              </a:rPr>
              <a:t> de documentos.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AutoShape 2" descr="Enlace a la página principal de la Plataforma de Contratación del Estado. Abre en ventana nueva."/>
          <p:cNvSpPr>
            <a:spLocks noChangeAspect="1" noChangeArrowheads="1"/>
          </p:cNvSpPr>
          <p:nvPr/>
        </p:nvSpPr>
        <p:spPr bwMode="auto">
          <a:xfrm>
            <a:off x="5868145" y="5022187"/>
            <a:ext cx="304800" cy="27070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2267745" y="993086"/>
            <a:ext cx="4478525" cy="5244227"/>
          </a:xfrm>
          <a:prstGeom prst="roundRect">
            <a:avLst>
              <a:gd name="adj" fmla="val 40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endParaRPr lang="es-ES" sz="1050" b="1" i="0" u="none" strike="noStrike" baseline="0">
              <a:ln>
                <a:solidFill>
                  <a:schemeClr val="tx1"/>
                </a:solidFill>
              </a:ln>
              <a:solidFill>
                <a:srgbClr val="000000"/>
              </a:solidFill>
              <a:latin typeface="Arial"/>
              <a:cs typeface="Arial"/>
            </a:endParaRPr>
          </a:p>
          <a:p>
            <a:pPr algn="ctr" rtl="0">
              <a:defRPr sz="1000"/>
            </a:pPr>
            <a:endParaRPr lang="es-ES" sz="1050" b="1" i="0" u="none" strike="noStrike" baseline="0">
              <a:ln>
                <a:solidFill>
                  <a:schemeClr val="tx1"/>
                </a:solidFill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6" name="Rectangle 7"/>
          <p:cNvSpPr>
            <a:spLocks noChangeArrowheads="1"/>
          </p:cNvSpPr>
          <p:nvPr/>
        </p:nvSpPr>
        <p:spPr bwMode="auto">
          <a:xfrm>
            <a:off x="323529" y="2400072"/>
            <a:ext cx="1368153" cy="989778"/>
          </a:xfrm>
          <a:prstGeom prst="rect">
            <a:avLst/>
          </a:prstGeom>
          <a:solidFill>
            <a:srgbClr val="FFFFFF">
              <a:alpha val="20784"/>
            </a:srgbClr>
          </a:solidFill>
          <a:ln w="28575">
            <a:solidFill>
              <a:srgbClr val="00B050"/>
            </a:solidFill>
            <a:miter lim="800000"/>
            <a:headEnd/>
            <a:tailEnd/>
          </a:ln>
        </p:spPr>
      </p:sp>
      <p:pic>
        <p:nvPicPr>
          <p:cNvPr id="9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440" y="2707037"/>
            <a:ext cx="695325" cy="451986"/>
          </a:xfrm>
          <a:prstGeom prst="rect">
            <a:avLst/>
          </a:prstGeom>
          <a:solidFill>
            <a:srgbClr val="FFFFFF">
              <a:alpha val="20784"/>
            </a:srgbClr>
          </a:solidFill>
          <a:ln w="1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98" name="AutoShape 10"/>
          <p:cNvSpPr>
            <a:spLocks noChangeArrowheads="1"/>
          </p:cNvSpPr>
          <p:nvPr/>
        </p:nvSpPr>
        <p:spPr bwMode="auto">
          <a:xfrm>
            <a:off x="412889" y="2477418"/>
            <a:ext cx="1219200" cy="212700"/>
          </a:xfrm>
          <a:prstGeom prst="roundRect">
            <a:avLst>
              <a:gd name="adj" fmla="val 25000"/>
            </a:avLst>
          </a:prstGeom>
          <a:solidFill>
            <a:srgbClr val="FFFFFF">
              <a:alpha val="20784"/>
            </a:srgbClr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 sz="1000"/>
            </a:pPr>
            <a:r>
              <a:rPr lang="es-ES" sz="900" b="1" i="0" u="none" strike="noStrike" baseline="0" dirty="0" smtClean="0">
                <a:solidFill>
                  <a:srgbClr val="000000"/>
                </a:solidFill>
                <a:latin typeface="Arial"/>
                <a:cs typeface="Arial"/>
              </a:rPr>
              <a:t>LICITADORES</a:t>
            </a:r>
            <a:endParaRPr lang="es-ES" sz="900" b="1" i="0" u="none" strike="noStrike" baseline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3" name="AutoShape 63"/>
          <p:cNvSpPr>
            <a:spLocks noChangeArrowheads="1"/>
          </p:cNvSpPr>
          <p:nvPr/>
        </p:nvSpPr>
        <p:spPr bwMode="auto">
          <a:xfrm>
            <a:off x="2555777" y="5789633"/>
            <a:ext cx="3888432" cy="383724"/>
          </a:xfrm>
          <a:prstGeom prst="roundRect">
            <a:avLst>
              <a:gd name="adj" fmla="val 21505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 sz="1000"/>
            </a:pPr>
            <a:r>
              <a:rPr lang="es-ES" sz="1050" b="1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Administración y soporte</a:t>
            </a:r>
          </a:p>
        </p:txBody>
      </p:sp>
      <p:grpSp>
        <p:nvGrpSpPr>
          <p:cNvPr id="2" name="63 Grupo"/>
          <p:cNvGrpSpPr/>
          <p:nvPr/>
        </p:nvGrpSpPr>
        <p:grpSpPr>
          <a:xfrm>
            <a:off x="7380313" y="1504716"/>
            <a:ext cx="1276350" cy="1040536"/>
            <a:chOff x="8147957" y="355826"/>
            <a:chExt cx="1276350" cy="1171575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3" name="Rectangle 1"/>
            <p:cNvSpPr>
              <a:spLocks noChangeArrowheads="1"/>
            </p:cNvSpPr>
            <p:nvPr/>
          </p:nvSpPr>
          <p:spPr bwMode="auto">
            <a:xfrm>
              <a:off x="8147957" y="355826"/>
              <a:ext cx="1276350" cy="117157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pic>
          <p:nvPicPr>
            <p:cNvPr id="94" name="Picture 7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414657" y="921884"/>
              <a:ext cx="647700" cy="55789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95" name="AutoShape 75"/>
            <p:cNvSpPr>
              <a:spLocks noChangeArrowheads="1"/>
            </p:cNvSpPr>
            <p:nvPr/>
          </p:nvSpPr>
          <p:spPr bwMode="auto">
            <a:xfrm>
              <a:off x="8236403" y="440191"/>
              <a:ext cx="1143000" cy="412296"/>
            </a:xfrm>
            <a:prstGeom prst="roundRect">
              <a:avLst>
                <a:gd name="adj" fmla="val 25000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27432" tIns="22860" rIns="27432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defRPr sz="1000"/>
              </a:pPr>
              <a:r>
                <a:rPr lang="es-ES" sz="900" b="1" i="0" u="none" strike="noStrike" baseline="0" dirty="0" smtClean="0">
                  <a:solidFill>
                    <a:srgbClr val="000000"/>
                  </a:solidFill>
                  <a:latin typeface="Arial"/>
                  <a:cs typeface="Arial"/>
                </a:rPr>
                <a:t>ÓRGANOS DE CONTRATACIÓN</a:t>
              </a:r>
              <a:endParaRPr lang="es-ES" sz="900" b="1" i="0" u="none" strike="noStrike" baseline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55" name="Line 76"/>
          <p:cNvSpPr>
            <a:spLocks noChangeShapeType="1"/>
          </p:cNvSpPr>
          <p:nvPr/>
        </p:nvSpPr>
        <p:spPr bwMode="auto">
          <a:xfrm flipH="1">
            <a:off x="6444208" y="5661725"/>
            <a:ext cx="1080120" cy="31977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</p:sp>
      <p:grpSp>
        <p:nvGrpSpPr>
          <p:cNvPr id="3" name="92 Grupo"/>
          <p:cNvGrpSpPr/>
          <p:nvPr/>
        </p:nvGrpSpPr>
        <p:grpSpPr>
          <a:xfrm>
            <a:off x="7452320" y="3295428"/>
            <a:ext cx="1276350" cy="1040536"/>
            <a:chOff x="7400106" y="3933056"/>
            <a:chExt cx="1276350" cy="1171575"/>
          </a:xfrm>
        </p:grpSpPr>
        <p:sp>
          <p:nvSpPr>
            <p:cNvPr id="90" name="Rectangle 77"/>
            <p:cNvSpPr>
              <a:spLocks noChangeArrowheads="1"/>
            </p:cNvSpPr>
            <p:nvPr/>
          </p:nvSpPr>
          <p:spPr bwMode="auto">
            <a:xfrm>
              <a:off x="7400106" y="3933056"/>
              <a:ext cx="1276350" cy="117157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pic>
          <p:nvPicPr>
            <p:cNvPr id="91" name="Picture 7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14431" y="4451488"/>
              <a:ext cx="647700" cy="5565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pic>
        <p:sp>
          <p:nvSpPr>
            <p:cNvPr id="92" name="AutoShape 79"/>
            <p:cNvSpPr>
              <a:spLocks noChangeArrowheads="1"/>
            </p:cNvSpPr>
            <p:nvPr/>
          </p:nvSpPr>
          <p:spPr bwMode="auto">
            <a:xfrm>
              <a:off x="7466781" y="4009256"/>
              <a:ext cx="1152525" cy="413657"/>
            </a:xfrm>
            <a:prstGeom prst="roundRect">
              <a:avLst>
                <a:gd name="adj" fmla="val 25000"/>
              </a:avLst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lIns="27432" tIns="22860" rIns="27432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defRPr sz="1000"/>
              </a:pPr>
              <a:r>
                <a:rPr lang="es-ES" sz="900" b="1" i="0" u="none" strike="noStrike" baseline="0" dirty="0" smtClean="0">
                  <a:solidFill>
                    <a:srgbClr val="000000"/>
                  </a:solidFill>
                  <a:latin typeface="Arial"/>
                  <a:cs typeface="Arial"/>
                </a:rPr>
                <a:t>MESAS DE CONTRATACIÓN</a:t>
              </a:r>
              <a:endParaRPr lang="es-ES" sz="900" b="1" i="0" u="none" strike="noStrike" baseline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4" name="93 Grupo"/>
          <p:cNvGrpSpPr/>
          <p:nvPr/>
        </p:nvGrpSpPr>
        <p:grpSpPr>
          <a:xfrm>
            <a:off x="7524328" y="5022185"/>
            <a:ext cx="1276350" cy="1040536"/>
            <a:chOff x="7524328" y="5517232"/>
            <a:chExt cx="1276350" cy="1171575"/>
          </a:xfrm>
          <a:solidFill>
            <a:schemeClr val="accent3">
              <a:lumMod val="95000"/>
            </a:schemeClr>
          </a:solidFill>
        </p:grpSpPr>
        <p:sp>
          <p:nvSpPr>
            <p:cNvPr id="87" name="Rectangle 77"/>
            <p:cNvSpPr>
              <a:spLocks noChangeArrowheads="1"/>
            </p:cNvSpPr>
            <p:nvPr/>
          </p:nvSpPr>
          <p:spPr bwMode="auto">
            <a:xfrm>
              <a:off x="7524328" y="5517232"/>
              <a:ext cx="1276350" cy="1171575"/>
            </a:xfrm>
            <a:prstGeom prst="rect">
              <a:avLst/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</p:sp>
        <p:sp>
          <p:nvSpPr>
            <p:cNvPr id="88" name="AutoShape 79"/>
            <p:cNvSpPr>
              <a:spLocks noChangeArrowheads="1"/>
            </p:cNvSpPr>
            <p:nvPr/>
          </p:nvSpPr>
          <p:spPr bwMode="auto">
            <a:xfrm>
              <a:off x="7589628" y="5592069"/>
              <a:ext cx="1152525" cy="413657"/>
            </a:xfrm>
            <a:prstGeom prst="roundRect">
              <a:avLst>
                <a:gd name="adj" fmla="val 25000"/>
              </a:avLst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square" lIns="27432" tIns="22860" rIns="27432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defRPr sz="1000"/>
              </a:pPr>
              <a:r>
                <a:rPr lang="es-ES" sz="9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DGPE</a:t>
              </a:r>
            </a:p>
          </p:txBody>
        </p:sp>
        <p:pic>
          <p:nvPicPr>
            <p:cNvPr id="89" name="Picture 7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852259" y="6072403"/>
              <a:ext cx="647700" cy="55653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8" name="AutoShape 49"/>
          <p:cNvSpPr>
            <a:spLocks noChangeArrowheads="1"/>
          </p:cNvSpPr>
          <p:nvPr/>
        </p:nvSpPr>
        <p:spPr bwMode="auto">
          <a:xfrm>
            <a:off x="2483768" y="2336118"/>
            <a:ext cx="3971926" cy="703494"/>
          </a:xfrm>
          <a:prstGeom prst="roundRect">
            <a:avLst>
              <a:gd name="adj" fmla="val 21505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buNone/>
              <a:defRPr sz="1000"/>
            </a:pPr>
            <a:r>
              <a:rPr lang="es-ES" sz="1200" b="1" i="0" u="none" strike="noStrike" baseline="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Notificaciones electrónicas</a:t>
            </a:r>
          </a:p>
        </p:txBody>
      </p:sp>
      <p:sp>
        <p:nvSpPr>
          <p:cNvPr id="59" name="AutoShape 49"/>
          <p:cNvSpPr>
            <a:spLocks noChangeArrowheads="1"/>
          </p:cNvSpPr>
          <p:nvPr/>
        </p:nvSpPr>
        <p:spPr bwMode="auto">
          <a:xfrm>
            <a:off x="2483768" y="3103566"/>
            <a:ext cx="3960440" cy="703494"/>
          </a:xfrm>
          <a:prstGeom prst="roundRect">
            <a:avLst>
              <a:gd name="adj" fmla="val 21505"/>
            </a:avLst>
          </a:prstGeom>
          <a:solidFill>
            <a:schemeClr val="bg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 sz="1000"/>
            </a:pPr>
            <a:r>
              <a:rPr lang="es-ES" sz="1200" b="1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Consultas a terceros</a:t>
            </a:r>
          </a:p>
        </p:txBody>
      </p:sp>
      <p:sp>
        <p:nvSpPr>
          <p:cNvPr id="60" name="AutoShape 49"/>
          <p:cNvSpPr>
            <a:spLocks noChangeArrowheads="1"/>
          </p:cNvSpPr>
          <p:nvPr/>
        </p:nvSpPr>
        <p:spPr bwMode="auto">
          <a:xfrm>
            <a:off x="2483769" y="3871013"/>
            <a:ext cx="3929853" cy="1790712"/>
          </a:xfrm>
          <a:prstGeom prst="roundRect">
            <a:avLst>
              <a:gd name="adj" fmla="val 21505"/>
            </a:avLst>
          </a:prstGeom>
          <a:solidFill>
            <a:schemeClr val="bg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buNone/>
              <a:defRPr sz="1000"/>
            </a:pPr>
            <a:r>
              <a:rPr lang="es-ES" sz="1200" b="1" i="0" u="none" strike="noStrike" baseline="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Licitación electrónica</a:t>
            </a:r>
          </a:p>
        </p:txBody>
      </p:sp>
      <p:sp>
        <p:nvSpPr>
          <p:cNvPr id="61" name="AutoShape 48"/>
          <p:cNvSpPr>
            <a:spLocks noChangeArrowheads="1"/>
          </p:cNvSpPr>
          <p:nvPr/>
        </p:nvSpPr>
        <p:spPr bwMode="auto">
          <a:xfrm>
            <a:off x="4776539" y="4766369"/>
            <a:ext cx="1524001" cy="831402"/>
          </a:xfrm>
          <a:prstGeom prst="roundRect">
            <a:avLst>
              <a:gd name="adj" fmla="val 21505"/>
            </a:avLst>
          </a:prstGeom>
          <a:solidFill>
            <a:srgbClr val="FFC000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buNone/>
              <a:defRPr sz="1000"/>
            </a:pPr>
            <a:r>
              <a:rPr lang="es-ES" sz="1050" b="1" i="0" u="none" strike="noStrike" baseline="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Gestión de mesas, apertura</a:t>
            </a:r>
            <a:endParaRPr lang="es-ES" sz="1050" b="1" i="0" u="none" strike="noStrike" baseline="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  <a:p>
            <a:pPr algn="ctr" rtl="0">
              <a:buNone/>
              <a:defRPr sz="1000"/>
            </a:pPr>
            <a:r>
              <a:rPr lang="es-ES" sz="1050" b="1" i="0" u="none" strike="noStrike" baseline="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y </a:t>
            </a:r>
            <a:r>
              <a:rPr lang="es-ES" sz="1050" b="1" i="0" u="none" strike="noStrike" baseline="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evaluación de ofertas</a:t>
            </a:r>
            <a:endParaRPr lang="es-ES" sz="1050" b="1" i="0" u="none" strike="noStrike" baseline="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2" name="AutoShape 64"/>
          <p:cNvSpPr>
            <a:spLocks noChangeArrowheads="1"/>
          </p:cNvSpPr>
          <p:nvPr/>
        </p:nvSpPr>
        <p:spPr bwMode="auto">
          <a:xfrm>
            <a:off x="2976338" y="4766369"/>
            <a:ext cx="1562100" cy="831402"/>
          </a:xfrm>
          <a:prstGeom prst="roundRect">
            <a:avLst>
              <a:gd name="adj" fmla="val 21505"/>
            </a:avLst>
          </a:prstGeom>
          <a:solidFill>
            <a:srgbClr val="FFCC00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 sz="1000"/>
            </a:pPr>
            <a:r>
              <a:rPr lang="es-ES" sz="1050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Custodia segura de ofertas</a:t>
            </a:r>
            <a:endParaRPr lang="es-ES" sz="1050" b="1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3" name="AutoShape 64"/>
          <p:cNvSpPr>
            <a:spLocks noChangeArrowheads="1"/>
          </p:cNvSpPr>
          <p:nvPr/>
        </p:nvSpPr>
        <p:spPr bwMode="auto">
          <a:xfrm>
            <a:off x="2904331" y="4190785"/>
            <a:ext cx="1673679" cy="519663"/>
          </a:xfrm>
          <a:prstGeom prst="roundRect">
            <a:avLst>
              <a:gd name="adj" fmla="val 21505"/>
            </a:avLst>
          </a:prstGeom>
          <a:solidFill>
            <a:srgbClr val="FFCC00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buNone/>
              <a:defRPr sz="1000"/>
            </a:pPr>
            <a:r>
              <a:rPr lang="es-ES" sz="1050" b="1" i="0" u="none" strike="noStrike" baseline="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Preparación y presentación de ofertas</a:t>
            </a:r>
          </a:p>
        </p:txBody>
      </p:sp>
      <p:sp>
        <p:nvSpPr>
          <p:cNvPr id="64" name="AutoShape 64"/>
          <p:cNvSpPr>
            <a:spLocks noChangeArrowheads="1"/>
          </p:cNvSpPr>
          <p:nvPr/>
        </p:nvSpPr>
        <p:spPr bwMode="auto">
          <a:xfrm>
            <a:off x="4704531" y="4190785"/>
            <a:ext cx="1595662" cy="519663"/>
          </a:xfrm>
          <a:prstGeom prst="roundRect">
            <a:avLst>
              <a:gd name="adj" fmla="val 21505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 sz="1000"/>
            </a:pPr>
            <a:r>
              <a:rPr lang="es-ES" sz="1050" b="1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Configuración de la licitación </a:t>
            </a:r>
            <a:r>
              <a:rPr lang="es-ES" sz="1050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electrónica</a:t>
            </a:r>
            <a:endParaRPr lang="es-ES" sz="1050" b="1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65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2403" y="5150095"/>
            <a:ext cx="428625" cy="375707"/>
          </a:xfrm>
          <a:prstGeom prst="rect">
            <a:avLst/>
          </a:prstGeom>
          <a:solidFill>
            <a:schemeClr val="bg1"/>
          </a:solidFill>
          <a:ln w="1">
            <a:noFill/>
            <a:miter lim="800000"/>
            <a:headEnd/>
            <a:tailEnd/>
          </a:ln>
        </p:spPr>
      </p:pic>
      <p:sp>
        <p:nvSpPr>
          <p:cNvPr id="66" name="AutoShape 49"/>
          <p:cNvSpPr>
            <a:spLocks noChangeArrowheads="1"/>
          </p:cNvSpPr>
          <p:nvPr/>
        </p:nvSpPr>
        <p:spPr bwMode="auto">
          <a:xfrm>
            <a:off x="2483769" y="1057038"/>
            <a:ext cx="3966483" cy="1215126"/>
          </a:xfrm>
          <a:prstGeom prst="roundRect">
            <a:avLst>
              <a:gd name="adj" fmla="val 21505"/>
            </a:avLst>
          </a:prstGeom>
          <a:solidFill>
            <a:schemeClr val="bg1"/>
          </a:solidFill>
          <a:ln w="9525">
            <a:solidFill>
              <a:srgbClr val="0070C0"/>
            </a:solidFill>
            <a:round/>
            <a:headEnd/>
            <a:tailEnd/>
          </a:ln>
        </p:spPr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buNone/>
              <a:defRPr sz="1000"/>
            </a:pPr>
            <a:r>
              <a:rPr lang="es-ES" sz="1200" b="1" i="0" u="none" strike="noStrike" baseline="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Publicación de anuncios y documentos</a:t>
            </a:r>
            <a:endParaRPr lang="es-ES" sz="1200" b="1" i="0" u="none" strike="noStrike" baseline="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7" name="AutoShape 42"/>
          <p:cNvSpPr>
            <a:spLocks noChangeArrowheads="1"/>
          </p:cNvSpPr>
          <p:nvPr/>
        </p:nvSpPr>
        <p:spPr bwMode="auto">
          <a:xfrm>
            <a:off x="4572001" y="1377934"/>
            <a:ext cx="1571625" cy="382598"/>
          </a:xfrm>
          <a:prstGeom prst="roundRect">
            <a:avLst>
              <a:gd name="adj" fmla="val 21505"/>
            </a:avLst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 sz="1000"/>
            </a:pPr>
            <a:r>
              <a:rPr lang="es-ES" sz="1050" b="1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Gestión </a:t>
            </a:r>
            <a:r>
              <a:rPr lang="es-ES" sz="1050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del perfil del contratante</a:t>
            </a:r>
            <a:endParaRPr lang="es-ES" sz="1050" b="1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8" name="AutoShape 42"/>
          <p:cNvSpPr>
            <a:spLocks noChangeArrowheads="1"/>
          </p:cNvSpPr>
          <p:nvPr/>
        </p:nvSpPr>
        <p:spPr bwMode="auto">
          <a:xfrm>
            <a:off x="2784352" y="1433183"/>
            <a:ext cx="1571625" cy="455259"/>
          </a:xfrm>
          <a:prstGeom prst="roundRect">
            <a:avLst>
              <a:gd name="adj" fmla="val 21505"/>
            </a:avLst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 sz="1000"/>
            </a:pPr>
            <a:r>
              <a:rPr lang="es-ES" sz="1050" b="1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Búsqueda de oportunidades </a:t>
            </a:r>
          </a:p>
        </p:txBody>
      </p:sp>
      <p:sp>
        <p:nvSpPr>
          <p:cNvPr id="69" name="AutoShape 42"/>
          <p:cNvSpPr>
            <a:spLocks noChangeArrowheads="1"/>
          </p:cNvSpPr>
          <p:nvPr/>
        </p:nvSpPr>
        <p:spPr bwMode="auto">
          <a:xfrm>
            <a:off x="4572001" y="1825612"/>
            <a:ext cx="1571625" cy="382598"/>
          </a:xfrm>
          <a:prstGeom prst="roundRect">
            <a:avLst>
              <a:gd name="adj" fmla="val 21505"/>
            </a:avLst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 sz="1000"/>
            </a:pPr>
            <a:r>
              <a:rPr lang="es-ES" sz="1050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Publicación en diarios oficiales</a:t>
            </a:r>
            <a:endParaRPr lang="es-ES" sz="1050" b="1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0" name="AutoShape 42"/>
          <p:cNvSpPr>
            <a:spLocks noChangeArrowheads="1"/>
          </p:cNvSpPr>
          <p:nvPr/>
        </p:nvSpPr>
        <p:spPr bwMode="auto">
          <a:xfrm>
            <a:off x="4584552" y="2591933"/>
            <a:ext cx="1571625" cy="382598"/>
          </a:xfrm>
          <a:prstGeom prst="roundRect">
            <a:avLst>
              <a:gd name="adj" fmla="val 21505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 sz="1000"/>
            </a:pPr>
            <a:r>
              <a:rPr lang="es-ES" sz="1050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Envío de notificaciones</a:t>
            </a:r>
            <a:endParaRPr lang="es-ES" sz="1050" b="1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1" name="AutoShape 42"/>
          <p:cNvSpPr>
            <a:spLocks noChangeArrowheads="1"/>
          </p:cNvSpPr>
          <p:nvPr/>
        </p:nvSpPr>
        <p:spPr bwMode="auto">
          <a:xfrm>
            <a:off x="2771801" y="2593060"/>
            <a:ext cx="1571625" cy="382598"/>
          </a:xfrm>
          <a:prstGeom prst="roundRect">
            <a:avLst>
              <a:gd name="adj" fmla="val 21505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 sz="1000"/>
            </a:pPr>
            <a:r>
              <a:rPr lang="es-ES" sz="1050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Acceso a notificaciones</a:t>
            </a:r>
            <a:endParaRPr lang="es-ES" sz="1050" b="1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2" name="AutoShape 64"/>
          <p:cNvSpPr>
            <a:spLocks noChangeArrowheads="1"/>
          </p:cNvSpPr>
          <p:nvPr/>
        </p:nvSpPr>
        <p:spPr bwMode="auto">
          <a:xfrm>
            <a:off x="2699793" y="3359384"/>
            <a:ext cx="864096" cy="383723"/>
          </a:xfrm>
          <a:prstGeom prst="roundRect">
            <a:avLst>
              <a:gd name="adj" fmla="val 21505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buNone/>
              <a:defRPr sz="1000"/>
            </a:pPr>
            <a:r>
              <a:rPr lang="es-ES" sz="1050" b="1" i="0" u="none" strike="noStrike" baseline="0" dirty="0" smtClean="0">
                <a:solidFill>
                  <a:schemeClr val="tx2"/>
                </a:solidFill>
                <a:latin typeface="Arial"/>
                <a:cs typeface="Arial"/>
              </a:rPr>
              <a:t>ROLECE</a:t>
            </a:r>
            <a:endParaRPr lang="es-ES" sz="1050" b="1" i="0" u="none" strike="noStrike" baseline="0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73" name="AutoShape 64"/>
          <p:cNvSpPr>
            <a:spLocks noChangeArrowheads="1"/>
          </p:cNvSpPr>
          <p:nvPr/>
        </p:nvSpPr>
        <p:spPr bwMode="auto">
          <a:xfrm>
            <a:off x="3707904" y="3359382"/>
            <a:ext cx="1008112" cy="383724"/>
          </a:xfrm>
          <a:prstGeom prst="roundRect">
            <a:avLst>
              <a:gd name="adj" fmla="val 21505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buNone/>
              <a:defRPr sz="1000"/>
            </a:pPr>
            <a:r>
              <a:rPr lang="es-ES" sz="1050" b="1" dirty="0" smtClean="0">
                <a:solidFill>
                  <a:schemeClr val="tx2"/>
                </a:solidFill>
                <a:latin typeface="Arial"/>
                <a:cs typeface="Arial"/>
              </a:rPr>
              <a:t>Caja Gral. de Depósitos</a:t>
            </a:r>
            <a:endParaRPr lang="es-ES" sz="1050" b="1" i="0" u="none" strike="noStrike" baseline="0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74" name="AutoShape 64"/>
          <p:cNvSpPr>
            <a:spLocks noChangeArrowheads="1"/>
          </p:cNvSpPr>
          <p:nvPr/>
        </p:nvSpPr>
        <p:spPr bwMode="auto">
          <a:xfrm>
            <a:off x="4860032" y="3359382"/>
            <a:ext cx="648072" cy="383724"/>
          </a:xfrm>
          <a:prstGeom prst="roundRect">
            <a:avLst>
              <a:gd name="adj" fmla="val 21505"/>
            </a:avLst>
          </a:prstGeom>
          <a:solidFill>
            <a:srgbClr val="FFCC00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buNone/>
              <a:defRPr sz="1000"/>
            </a:pPr>
            <a:r>
              <a:rPr lang="es-ES" sz="1050" b="1" dirty="0" smtClean="0">
                <a:solidFill>
                  <a:schemeClr val="tx2"/>
                </a:solidFill>
                <a:latin typeface="Arial"/>
                <a:cs typeface="Arial"/>
              </a:rPr>
              <a:t>TGSS</a:t>
            </a:r>
            <a:endParaRPr lang="es-ES" sz="1050" b="1" i="0" u="none" strike="noStrike" baseline="0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75" name="AutoShape 64"/>
          <p:cNvSpPr>
            <a:spLocks noChangeArrowheads="1"/>
          </p:cNvSpPr>
          <p:nvPr/>
        </p:nvSpPr>
        <p:spPr bwMode="auto">
          <a:xfrm>
            <a:off x="5652120" y="3359382"/>
            <a:ext cx="648072" cy="383724"/>
          </a:xfrm>
          <a:prstGeom prst="roundRect">
            <a:avLst>
              <a:gd name="adj" fmla="val 21505"/>
            </a:avLst>
          </a:prstGeom>
          <a:solidFill>
            <a:srgbClr val="FFC000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buNone/>
              <a:defRPr sz="1000"/>
            </a:pPr>
            <a:r>
              <a:rPr lang="es-ES" sz="1050" b="1" dirty="0" smtClean="0">
                <a:solidFill>
                  <a:schemeClr val="tx2"/>
                </a:solidFill>
                <a:latin typeface="Arial"/>
                <a:cs typeface="Arial"/>
              </a:rPr>
              <a:t>AEAT</a:t>
            </a:r>
            <a:endParaRPr lang="es-ES" sz="1050" b="1" i="0" u="none" strike="noStrike" baseline="0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76" name="Line 32"/>
          <p:cNvSpPr>
            <a:spLocks noChangeShapeType="1"/>
          </p:cNvSpPr>
          <p:nvPr/>
        </p:nvSpPr>
        <p:spPr bwMode="auto">
          <a:xfrm>
            <a:off x="1691681" y="3039612"/>
            <a:ext cx="1224135" cy="1406988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</p:sp>
      <p:sp>
        <p:nvSpPr>
          <p:cNvPr id="77" name="Line 80"/>
          <p:cNvSpPr>
            <a:spLocks noChangeShapeType="1"/>
          </p:cNvSpPr>
          <p:nvPr/>
        </p:nvSpPr>
        <p:spPr bwMode="auto">
          <a:xfrm flipH="1">
            <a:off x="6300192" y="2527980"/>
            <a:ext cx="1368152" cy="1854666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</p:spPr>
      </p:sp>
      <p:sp>
        <p:nvSpPr>
          <p:cNvPr id="78" name="Line 80"/>
          <p:cNvSpPr>
            <a:spLocks noChangeShapeType="1"/>
          </p:cNvSpPr>
          <p:nvPr/>
        </p:nvSpPr>
        <p:spPr bwMode="auto">
          <a:xfrm flipH="1" flipV="1">
            <a:off x="6444208" y="3423336"/>
            <a:ext cx="1008112" cy="31977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 type="triangle" w="med" len="med"/>
          </a:ln>
        </p:spPr>
      </p:sp>
      <p:sp>
        <p:nvSpPr>
          <p:cNvPr id="79" name="Line 80"/>
          <p:cNvSpPr>
            <a:spLocks noChangeShapeType="1"/>
          </p:cNvSpPr>
          <p:nvPr/>
        </p:nvSpPr>
        <p:spPr bwMode="auto">
          <a:xfrm flipH="1">
            <a:off x="6444208" y="2464026"/>
            <a:ext cx="936104" cy="895356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</p:spPr>
      </p:sp>
      <p:sp>
        <p:nvSpPr>
          <p:cNvPr id="80" name="Line 80"/>
          <p:cNvSpPr>
            <a:spLocks noChangeShapeType="1"/>
          </p:cNvSpPr>
          <p:nvPr/>
        </p:nvSpPr>
        <p:spPr bwMode="auto">
          <a:xfrm flipH="1" flipV="1">
            <a:off x="6156176" y="1568670"/>
            <a:ext cx="1224136" cy="127908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</p:spPr>
      </p:sp>
      <p:sp>
        <p:nvSpPr>
          <p:cNvPr id="81" name="Line 80"/>
          <p:cNvSpPr>
            <a:spLocks noChangeShapeType="1"/>
          </p:cNvSpPr>
          <p:nvPr/>
        </p:nvSpPr>
        <p:spPr bwMode="auto">
          <a:xfrm flipH="1">
            <a:off x="6156176" y="1952394"/>
            <a:ext cx="1224136" cy="63954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</p:spPr>
      </p:sp>
      <p:sp>
        <p:nvSpPr>
          <p:cNvPr id="82" name="Line 80"/>
          <p:cNvSpPr>
            <a:spLocks noChangeShapeType="1"/>
          </p:cNvSpPr>
          <p:nvPr/>
        </p:nvSpPr>
        <p:spPr bwMode="auto">
          <a:xfrm flipH="1">
            <a:off x="6156176" y="2208210"/>
            <a:ext cx="1224136" cy="575586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</p:spPr>
      </p:sp>
      <p:sp>
        <p:nvSpPr>
          <p:cNvPr id="83" name="Line 80"/>
          <p:cNvSpPr>
            <a:spLocks noChangeShapeType="1"/>
          </p:cNvSpPr>
          <p:nvPr/>
        </p:nvSpPr>
        <p:spPr bwMode="auto">
          <a:xfrm flipH="1" flipV="1">
            <a:off x="6156176" y="2847750"/>
            <a:ext cx="1296144" cy="63954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 type="triangle" w="med" len="med"/>
          </a:ln>
        </p:spPr>
      </p:sp>
      <p:sp>
        <p:nvSpPr>
          <p:cNvPr id="84" name="Line 32"/>
          <p:cNvSpPr>
            <a:spLocks noChangeShapeType="1"/>
          </p:cNvSpPr>
          <p:nvPr/>
        </p:nvSpPr>
        <p:spPr bwMode="auto">
          <a:xfrm flipV="1">
            <a:off x="1691681" y="2783796"/>
            <a:ext cx="1080121" cy="63954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</p:sp>
      <p:sp>
        <p:nvSpPr>
          <p:cNvPr id="85" name="Line 32"/>
          <p:cNvSpPr>
            <a:spLocks noChangeShapeType="1"/>
          </p:cNvSpPr>
          <p:nvPr/>
        </p:nvSpPr>
        <p:spPr bwMode="auto">
          <a:xfrm flipV="1">
            <a:off x="1691681" y="1696578"/>
            <a:ext cx="1080121" cy="1087218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</p:sp>
      <p:sp>
        <p:nvSpPr>
          <p:cNvPr id="86" name="Line 80"/>
          <p:cNvSpPr>
            <a:spLocks noChangeShapeType="1"/>
          </p:cNvSpPr>
          <p:nvPr/>
        </p:nvSpPr>
        <p:spPr bwMode="auto">
          <a:xfrm flipH="1">
            <a:off x="6300188" y="3934967"/>
            <a:ext cx="1152131" cy="1151172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 type="triangle" w="med" len="med"/>
          </a:ln>
        </p:spPr>
      </p:sp>
      <p:sp>
        <p:nvSpPr>
          <p:cNvPr id="101" name="AutoShape 49"/>
          <p:cNvSpPr>
            <a:spLocks noChangeArrowheads="1"/>
          </p:cNvSpPr>
          <p:nvPr/>
        </p:nvSpPr>
        <p:spPr bwMode="auto">
          <a:xfrm>
            <a:off x="323528" y="5322515"/>
            <a:ext cx="1803303" cy="687033"/>
          </a:xfrm>
          <a:prstGeom prst="roundRect">
            <a:avLst>
              <a:gd name="adj" fmla="val 21505"/>
            </a:avLst>
          </a:prstGeom>
          <a:solidFill>
            <a:schemeClr val="bg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square" lIns="27432" tIns="22860" rIns="27432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rtl="0">
              <a:buNone/>
              <a:defRPr sz="1000"/>
            </a:pPr>
            <a:r>
              <a:rPr lang="es-ES" sz="9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* Las funcionalidades con línea discontinua se corresponden con los nuevos servicios de licitación electrónica.</a:t>
            </a:r>
            <a:endParaRPr lang="es-ES" sz="900" i="0" u="none" strike="noStrike" baseline="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Envío y seguimiento de comunicaciones electrónicas a licitadores y candidatos.</a:t>
            </a:r>
            <a:endParaRPr lang="es-ES_tradnl" sz="22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 t="28103" r="22500" b="10569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62484" y="1752600"/>
            <a:ext cx="484632" cy="3048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1676400" y="3048000"/>
            <a:ext cx="484632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izquierda"/>
          <p:cNvSpPr/>
          <p:nvPr/>
        </p:nvSpPr>
        <p:spPr bwMode="auto">
          <a:xfrm>
            <a:off x="4495800" y="4953000"/>
            <a:ext cx="533400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izquierda"/>
          <p:cNvSpPr/>
          <p:nvPr/>
        </p:nvSpPr>
        <p:spPr bwMode="auto">
          <a:xfrm>
            <a:off x="1676400" y="5590032"/>
            <a:ext cx="533400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abajo"/>
          <p:cNvSpPr/>
          <p:nvPr/>
        </p:nvSpPr>
        <p:spPr bwMode="auto">
          <a:xfrm>
            <a:off x="699516" y="6074664"/>
            <a:ext cx="484632" cy="3048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0"/>
            <a:ext cx="9877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533400" y="3886200"/>
            <a:ext cx="484632" cy="5654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4648200" y="4604004"/>
            <a:ext cx="484632" cy="5654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6096000" y="4604004"/>
            <a:ext cx="484632" cy="5654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abajo"/>
          <p:cNvSpPr/>
          <p:nvPr/>
        </p:nvSpPr>
        <p:spPr bwMode="auto">
          <a:xfrm>
            <a:off x="7467600" y="4604004"/>
            <a:ext cx="484632" cy="5654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Rectángulo"/>
          <p:cNvSpPr/>
          <p:nvPr/>
        </p:nvSpPr>
        <p:spPr bwMode="auto">
          <a:xfrm>
            <a:off x="7190232" y="6096000"/>
            <a:ext cx="277368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7190232" y="6278881"/>
            <a:ext cx="277368" cy="1828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y seguimiento de comunicaciones electrónicas a licitadores y candidatos.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Generación de informe de apertura.</a:t>
            </a:r>
            <a:endParaRPr lang="es-ES_tradnl" sz="2200" b="1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 l="3125" t="19512" r="18750" b="29268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810768" y="1219200"/>
            <a:ext cx="484632" cy="6416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18125" t="9756" r="23750" b="1951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y seguimiento de comunicaciones electrónicas a licitadores y candidatos.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Generación de informe de apertura.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Facultad de gestionar la confidencialidad de la documentación.</a:t>
            </a: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y seguimiento de comunicaciones electrónicas a licitadores y candidatos.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Generación de informe de apertura.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Facultad de gestionar la confidencialidad de la documentación.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Sesiones de mesa virtuales.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14400"/>
            <a:ext cx="8458200" cy="52578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Antecedentes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Descripción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Usuarios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Contratación.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</a:t>
            </a:r>
            <a:r>
              <a:rPr lang="es-ES_tradnl" sz="3200" b="1" dirty="0" smtClean="0">
                <a:latin typeface="Arial" pitchFamily="34" charset="0"/>
              </a:rPr>
              <a:t>Otras Funcionalidades.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</a:rPr>
              <a:t>Registro de todas las operaciones llevadas a cabo durante el proceso de la licitación electrónica. </a:t>
            </a: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b="1" dirty="0" smtClean="0">
                <a:latin typeface="Arial" pitchFamily="34" charset="0"/>
              </a:rPr>
              <a:t>Antecedentes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Descripción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Usuarios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Contratación.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Otras Funcionalidades.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144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Sistema orientado a la </a:t>
            </a:r>
            <a:r>
              <a:rPr lang="es-ES_tradnl" sz="3000" b="1" dirty="0" smtClean="0">
                <a:latin typeface="Arial" pitchFamily="34" charset="0"/>
              </a:rPr>
              <a:t>plasmación electrónica de la fase de licitación </a:t>
            </a:r>
            <a:r>
              <a:rPr lang="es-ES_tradnl" sz="3000" dirty="0" smtClean="0">
                <a:latin typeface="Arial" pitchFamily="34" charset="0"/>
              </a:rPr>
              <a:t>(preparación/envío ofertas, calificación y evaluación ofertas) que define el TRLCSP para los distintos procedimientos de adjudicación. </a:t>
            </a:r>
          </a:p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</a:rPr>
              <a:t>Registro de todas las operaciones llevadas a cabo durante el proceso de la licitación electrónica.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Archivo de todos los elementos intercambiados por sistemas externos  durante el proceso.</a:t>
            </a: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</a:rPr>
              <a:t>Registro de todas las operaciones llevadas a cabo durante el proceso de la licitación electrónica.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Archivo de todos los elementos intercambiados por sistemas externos  durante el proceso.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Infraestructura de alta disponibilidad.</a:t>
            </a: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</a:rPr>
              <a:t>Registro de todas las operaciones llevadas a cabo durante el proceso de la licitación electrónica.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Archivo de todos los elementos intercambiados por sistemas externos  durante el proceso.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Infraestructura de alta disponibilidad.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Mecanismos de contingencia que permiten la presentación de ofertas en escenarios de disponibilidad limitada.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2600" dirty="0" smtClean="0">
                <a:latin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</a:rPr>
              <a:t>Mecanismos de trazabilidad segura apoyada en firma y sellado de tiempo.</a:t>
            </a:r>
            <a:endParaRPr lang="es-ES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2600" dirty="0" smtClean="0">
                <a:latin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</a:rPr>
              <a:t>Mecanismos de trazabilidad segura apoyada en firma y sellado de tiempo.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</a:rPr>
              <a:t>Autenticidad, integridad y no repudio garantizados por el uso de firma electrónica en formatos avanzados mediante certificados reconocidos.</a:t>
            </a:r>
            <a:endParaRPr lang="es-ES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2600" dirty="0" smtClean="0">
                <a:latin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</a:rPr>
              <a:t>Mecanismos de trazabilidad segura apoyada en firma y sellado de tiempo.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</a:rPr>
              <a:t>Autenticidad, integridad y no repudio garantizados por el uso de firma electrónica en formatos avanzados mediante certificados reconocidos.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Confidencialidad mediante mecanismos de custodia compartida basados en criptografía de clave simétrica y asimétrica con fragmentación de claves.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Utilización de canales seguros de comunicación basados en </a:t>
            </a:r>
            <a:r>
              <a:rPr lang="es-ES" sz="3000" dirty="0" err="1" smtClean="0">
                <a:latin typeface="Arial" pitchFamily="34" charset="0"/>
              </a:rPr>
              <a:t>https</a:t>
            </a:r>
            <a:r>
              <a:rPr lang="es-ES" sz="3000" dirty="0" smtClean="0">
                <a:latin typeface="Arial" pitchFamily="34" charset="0"/>
              </a:rPr>
              <a:t>.</a:t>
            </a: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Utilización de canales seguros de comunicación basados en </a:t>
            </a:r>
            <a:r>
              <a:rPr lang="es-ES" sz="3000" dirty="0" err="1" smtClean="0">
                <a:latin typeface="Arial" pitchFamily="34" charset="0"/>
              </a:rPr>
              <a:t>https</a:t>
            </a:r>
            <a:r>
              <a:rPr lang="es-ES" sz="3000" dirty="0" smtClean="0">
                <a:latin typeface="Arial" pitchFamily="34" charset="0"/>
              </a:rPr>
              <a:t>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Invocación segura de servicios Web utilizando WS-Security.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1534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Utilización de canales seguros de comunicación basados en </a:t>
            </a:r>
            <a:r>
              <a:rPr lang="es-ES" sz="3000" dirty="0" err="1" smtClean="0">
                <a:latin typeface="Arial" pitchFamily="34" charset="0"/>
              </a:rPr>
              <a:t>https</a:t>
            </a:r>
            <a:r>
              <a:rPr lang="es-ES" sz="3000" dirty="0" smtClean="0">
                <a:latin typeface="Arial" pitchFamily="34" charset="0"/>
              </a:rPr>
              <a:t>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Invocación segura de servicios Web utilizando WS-Security.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" sz="3000" dirty="0" smtClean="0">
                <a:latin typeface="Arial" pitchFamily="34" charset="0"/>
              </a:rPr>
              <a:t> Mecanismos de firma de código.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idx="1"/>
          </p:nvPr>
        </p:nvSpPr>
        <p:spPr>
          <a:xfrm>
            <a:off x="2133600" y="2743200"/>
            <a:ext cx="7772400" cy="3352800"/>
          </a:xfrm>
        </p:spPr>
        <p:txBody>
          <a:bodyPr/>
          <a:lstStyle/>
          <a:p>
            <a:pPr marL="419100" indent="-419100">
              <a:lnSpc>
                <a:spcPct val="84000"/>
              </a:lnSpc>
            </a:pPr>
            <a:endParaRPr lang="es-ES" sz="1800" dirty="0" smtClean="0">
              <a:latin typeface="Arial" pitchFamily="34" charset="0"/>
            </a:endParaRPr>
          </a:p>
          <a:p>
            <a:pPr marL="419100" indent="-419100">
              <a:lnSpc>
                <a:spcPct val="84000"/>
              </a:lnSpc>
            </a:pPr>
            <a:endParaRPr lang="es-ES" sz="1800" dirty="0" smtClean="0">
              <a:latin typeface="Arial" pitchFamily="34" charset="0"/>
            </a:endParaRPr>
          </a:p>
          <a:p>
            <a:pPr marL="419100" indent="-419100">
              <a:lnSpc>
                <a:spcPct val="84000"/>
              </a:lnSpc>
              <a:buFont typeface="Wingdings 3" pitchFamily="18" charset="2"/>
              <a:buNone/>
            </a:pPr>
            <a:endParaRPr lang="es-ES" sz="1800" b="1" dirty="0" smtClean="0">
              <a:latin typeface="Arial" pitchFamily="34" charset="0"/>
            </a:endParaRPr>
          </a:p>
          <a:p>
            <a:pPr marL="419100" indent="-419100">
              <a:lnSpc>
                <a:spcPct val="84000"/>
              </a:lnSpc>
              <a:buNone/>
            </a:pPr>
            <a:r>
              <a:rPr lang="es-ES" sz="1800" b="1" dirty="0" smtClean="0">
                <a:latin typeface="Arial" pitchFamily="34" charset="0"/>
              </a:rPr>
              <a:t>Angeles González Rufo (angeles.gonzalezrufo</a:t>
            </a:r>
            <a:r>
              <a:rPr lang="es-ES" sz="1800" b="1" dirty="0" smtClean="0">
                <a:latin typeface="Arial" pitchFamily="34" charset="0"/>
                <a:hlinkClick r:id="rId2"/>
              </a:rPr>
              <a:t>@minhap.es</a:t>
            </a:r>
            <a:r>
              <a:rPr lang="es-ES" sz="1800" b="1" dirty="0" smtClean="0">
                <a:latin typeface="Arial" pitchFamily="34" charset="0"/>
              </a:rPr>
              <a:t>)</a:t>
            </a:r>
          </a:p>
          <a:p>
            <a:pPr marL="419100" indent="-419100">
              <a:lnSpc>
                <a:spcPct val="84000"/>
              </a:lnSpc>
              <a:buFont typeface="Wingdings 3" pitchFamily="18" charset="2"/>
              <a:buNone/>
            </a:pPr>
            <a:r>
              <a:rPr lang="es-ES" sz="1800" b="1" dirty="0" smtClean="0">
                <a:latin typeface="Arial" pitchFamily="34" charset="0"/>
              </a:rPr>
              <a:t>Subdirectora General</a:t>
            </a:r>
          </a:p>
          <a:p>
            <a:pPr marL="419100" indent="-419100">
              <a:lnSpc>
                <a:spcPct val="84000"/>
              </a:lnSpc>
              <a:buFont typeface="Wingdings 3" pitchFamily="18" charset="2"/>
              <a:buNone/>
            </a:pPr>
            <a:r>
              <a:rPr lang="es-ES" sz="1800" b="1" dirty="0" smtClean="0">
                <a:latin typeface="Arial" pitchFamily="34" charset="0"/>
              </a:rPr>
              <a:t>Subdirección General de Coordinación de la Contratación Electrónica</a:t>
            </a:r>
          </a:p>
          <a:p>
            <a:pPr marL="419100" indent="-419100">
              <a:lnSpc>
                <a:spcPct val="84000"/>
              </a:lnSpc>
              <a:buFont typeface="Wingdings 3" pitchFamily="18" charset="2"/>
              <a:buNone/>
            </a:pPr>
            <a:endParaRPr lang="es-ES" sz="1800" b="1" dirty="0" smtClean="0">
              <a:latin typeface="Arial" pitchFamily="34" charset="0"/>
            </a:endParaRPr>
          </a:p>
          <a:p>
            <a:pPr marL="419100" indent="-419100">
              <a:lnSpc>
                <a:spcPct val="84000"/>
              </a:lnSpc>
              <a:buFont typeface="Wingdings 3" pitchFamily="18" charset="2"/>
              <a:buNone/>
            </a:pPr>
            <a:r>
              <a:rPr lang="es-ES" sz="2400" b="1" u="sng" dirty="0" smtClean="0">
                <a:latin typeface="Arial" pitchFamily="34" charset="0"/>
              </a:rPr>
              <a:t>Dirección General del Patrimonio del Estado</a:t>
            </a:r>
          </a:p>
          <a:p>
            <a:pPr marL="419100" indent="-419100">
              <a:lnSpc>
                <a:spcPct val="84000"/>
              </a:lnSpc>
              <a:buFont typeface="Wingdings 3" pitchFamily="18" charset="2"/>
              <a:buNone/>
            </a:pPr>
            <a:endParaRPr lang="es-ES" sz="1800" dirty="0" smtClean="0">
              <a:latin typeface="Arial" pitchFamily="34" charset="0"/>
            </a:endParaRPr>
          </a:p>
        </p:txBody>
      </p:sp>
      <p:sp>
        <p:nvSpPr>
          <p:cNvPr id="67587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5410200"/>
            <a:ext cx="6172200" cy="685800"/>
          </a:xfrm>
        </p:spPr>
        <p:txBody>
          <a:bodyPr/>
          <a:lstStyle/>
          <a:p>
            <a:r>
              <a:rPr lang="es-ES" dirty="0" smtClean="0">
                <a:solidFill>
                  <a:schemeClr val="tx2"/>
                </a:solidFill>
                <a:latin typeface="Arial" pitchFamily="34" charset="0"/>
                <a:hlinkClick r:id="rId3"/>
              </a:rPr>
              <a:t>http://contrataciondelestado.es</a:t>
            </a:r>
            <a:r>
              <a:rPr lang="es-ES" dirty="0" smtClean="0">
                <a:latin typeface="Arial" pitchFamily="34" charset="0"/>
              </a:rPr>
              <a:t> </a:t>
            </a:r>
            <a:r>
              <a:rPr lang="es-ES" sz="2000" dirty="0" smtClean="0">
                <a:latin typeface="Arial" pitchFamily="34" charset="0"/>
              </a:rPr>
              <a:t/>
            </a:r>
            <a:br>
              <a:rPr lang="es-ES" sz="2000" dirty="0" smtClean="0">
                <a:latin typeface="Arial" pitchFamily="34" charset="0"/>
              </a:rPr>
            </a:br>
            <a:r>
              <a:rPr lang="es-ES" sz="2000" dirty="0" smtClean="0">
                <a:latin typeface="Arial" pitchFamily="34" charset="0"/>
              </a:rPr>
              <a:t> </a:t>
            </a:r>
          </a:p>
        </p:txBody>
      </p:sp>
      <p:sp>
        <p:nvSpPr>
          <p:cNvPr id="6146" name="AutoShape 2" descr="Enlace a la página principal de la Plataforma de Contratación del Estado. Abre en ventana nueva.">
            <a:hlinkClick r:id="rId4" tooltip="Enlace a la página principal de la Plataforma de Contratación del Estado. Abre en ventana nueva.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148" name="AutoShape 4" descr="Enlace a la página principal de la Plataforma de Contratación del Estado. Abre en ventana nueva.">
            <a:hlinkClick r:id="rId4" tooltip="Enlace a la página principal de la Plataforma de Contratación del Estado. Abre en ventana nueva.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6149" name="Picture 5" descr="C:\Users\magonzalez\Desktop\PlataformaLogo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1600200"/>
            <a:ext cx="4076700" cy="8001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144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Sistema orientado a la </a:t>
            </a:r>
            <a:r>
              <a:rPr lang="es-ES_tradnl" sz="3000" b="1" dirty="0" smtClean="0">
                <a:latin typeface="Arial" pitchFamily="34" charset="0"/>
              </a:rPr>
              <a:t>plasmación electrónica de la fase de licitación </a:t>
            </a:r>
            <a:r>
              <a:rPr lang="es-ES_tradnl" sz="3000" dirty="0" smtClean="0">
                <a:latin typeface="Arial" pitchFamily="34" charset="0"/>
              </a:rPr>
              <a:t>(preparación/envío ofertas – calificación sobre A – evaluación ofertas) que define el TRLCSP para los distintos procedimientos de adjudicación.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Constituye un conjunto de servicios que </a:t>
            </a:r>
            <a:r>
              <a:rPr lang="es-ES_tradnl" sz="3000" b="1" dirty="0" smtClean="0">
                <a:latin typeface="Arial" pitchFamily="34" charset="0"/>
              </a:rPr>
              <a:t>completan y complementan las funcionalidades ya provistas</a:t>
            </a:r>
            <a:r>
              <a:rPr lang="es-ES_tradnl" sz="3000" dirty="0" smtClean="0">
                <a:latin typeface="Arial" pitchFamily="34" charset="0"/>
              </a:rPr>
              <a:t> por la Plataforma de Contratación del Sector Público. </a:t>
            </a:r>
          </a:p>
          <a:p>
            <a:pPr marL="163513" lvl="1" indent="15875" algn="just">
              <a:lnSpc>
                <a:spcPct val="84000"/>
              </a:lnSpc>
              <a:buNone/>
            </a:pPr>
            <a:r>
              <a:rPr lang="es-ES_tradnl" dirty="0" smtClean="0">
                <a:latin typeface="Arial" pitchFamily="34" charset="0"/>
              </a:rPr>
              <a:t>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Aunque se centra en la fase de licitación propiamente dicha, </a:t>
            </a:r>
            <a:r>
              <a:rPr lang="es-ES_tradnl" sz="3000" b="1" dirty="0" smtClean="0">
                <a:latin typeface="Arial" pitchFamily="34" charset="0"/>
              </a:rPr>
              <a:t>impacta también en la fase de publicidad</a:t>
            </a:r>
            <a:r>
              <a:rPr lang="es-ES_tradnl" sz="3000" dirty="0" smtClean="0">
                <a:latin typeface="Arial" pitchFamily="34" charset="0"/>
              </a:rPr>
              <a:t>, al establecer las formas de acreditar el cumplimiento de los requisitos previos, el contenido y características de los sobres de las ofertas y la asignación del órgano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Aunque se centra en la fase de licitación propiamente dicha, </a:t>
            </a:r>
            <a:r>
              <a:rPr lang="es-ES_tradnl" sz="3000" b="1" dirty="0" smtClean="0">
                <a:latin typeface="Arial" pitchFamily="34" charset="0"/>
              </a:rPr>
              <a:t>impacta también en la fase de publicidad</a:t>
            </a:r>
            <a:r>
              <a:rPr lang="es-ES_tradnl" sz="3000" dirty="0" smtClean="0">
                <a:latin typeface="Arial" pitchFamily="34" charset="0"/>
              </a:rPr>
              <a:t>, al establecer las formas de acreditar el cumplimiento de los requisitos previos, el contenido y características de los sobres de las ofertas y la asignación del órgano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 cuanto  a la </a:t>
            </a:r>
            <a:r>
              <a:rPr lang="es-ES_tradnl" sz="3000" b="1" dirty="0" smtClean="0">
                <a:latin typeface="Arial" pitchFamily="34" charset="0"/>
              </a:rPr>
              <a:t>fase de resolución</a:t>
            </a:r>
            <a:r>
              <a:rPr lang="es-ES_tradnl" sz="3000" dirty="0" smtClean="0">
                <a:latin typeface="Arial" pitchFamily="34" charset="0"/>
              </a:rPr>
              <a:t>, básicamente, automatización total de la propuesta de adjudicación y del requerimiento de documentación al licitador mejor valorado.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 </a:t>
            </a:r>
            <a:r>
              <a:rPr lang="es-ES_tradnl" sz="3000" b="1" dirty="0" smtClean="0">
                <a:latin typeface="Arial" pitchFamily="34" charset="0"/>
              </a:rPr>
              <a:t>Da cobertura a multitud de casuísticas</a:t>
            </a:r>
            <a:r>
              <a:rPr lang="es-ES_tradnl" sz="3000" dirty="0" smtClean="0">
                <a:latin typeface="Arial" pitchFamily="34" charset="0"/>
              </a:rPr>
              <a:t>: procedimientos de adjudicación ordinarios y extraordinarios, lotes, concurrencia en UTE, órganos de asistencia permanentes o por cada licitación, procedimientos mixtos (electrónicos y/o manuales), etc.</a:t>
            </a:r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 </a:t>
            </a:r>
            <a:r>
              <a:rPr lang="es-ES_tradnl" sz="3000" b="1" dirty="0" smtClean="0">
                <a:latin typeface="Arial" pitchFamily="34" charset="0"/>
              </a:rPr>
              <a:t>Da cobertura a multitud de casuísticas</a:t>
            </a:r>
            <a:r>
              <a:rPr lang="es-ES_tradnl" sz="3000" dirty="0" smtClean="0">
                <a:latin typeface="Arial" pitchFamily="34" charset="0"/>
              </a:rPr>
              <a:t>: procedimientos de adjudicación ordinarios y extraordinarios, lotes, concurrencia en UTE, órganos de asistencia permanentes o por cada licitación, procedimientos mixtos (electrónicos y/o manuales), etc.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Por el momento, </a:t>
            </a:r>
            <a:r>
              <a:rPr lang="es-ES_tradnl" sz="3000" b="1" dirty="0" smtClean="0">
                <a:latin typeface="Arial" pitchFamily="34" charset="0"/>
              </a:rPr>
              <a:t>su empleo es potestativo</a:t>
            </a:r>
            <a:r>
              <a:rPr lang="es-ES_tradnl" sz="3000" dirty="0" smtClean="0">
                <a:latin typeface="Arial" pitchFamily="34" charset="0"/>
              </a:rPr>
              <a:t>, a discreción de los Órganos de Contratación.</a:t>
            </a: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Técnicamente, </a:t>
            </a:r>
            <a:r>
              <a:rPr lang="es-ES_tradnl" sz="3000" b="1" dirty="0" smtClean="0">
                <a:latin typeface="Arial" pitchFamily="34" charset="0"/>
              </a:rPr>
              <a:t>el sistema se integra en la Plataforma de Contratación del Sector Público</a:t>
            </a:r>
            <a:r>
              <a:rPr lang="es-ES_tradnl" sz="3000" dirty="0" smtClean="0">
                <a:latin typeface="Arial" pitchFamily="34" charset="0"/>
              </a:rPr>
              <a:t> para garantizar una imagen única y homogénea de la contratación pública electrónica.</a:t>
            </a:r>
            <a:endParaRPr lang="es-ES_tradnl" sz="2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906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Técnicamente, </a:t>
            </a:r>
            <a:r>
              <a:rPr lang="es-ES_tradnl" sz="3000" b="1" dirty="0" smtClean="0">
                <a:latin typeface="Arial" pitchFamily="34" charset="0"/>
              </a:rPr>
              <a:t>el sistema se integra en la Plataforma de Contratación del Sector Público</a:t>
            </a:r>
            <a:r>
              <a:rPr lang="es-ES_tradnl" sz="3000" dirty="0" smtClean="0">
                <a:latin typeface="Arial" pitchFamily="34" charset="0"/>
              </a:rPr>
              <a:t> para garantizar una imagen única y homogénea de la contratación pública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Los requisitos para su uso son muy simples</a:t>
            </a:r>
            <a:r>
              <a:rPr lang="es-ES_tradnl" sz="3000" dirty="0" smtClean="0">
                <a:latin typeface="Arial" pitchFamily="34" charset="0"/>
              </a:rPr>
              <a:t>: conexión a internet, navegador con versión java actualizada y certificado electrónico reconocido.</a:t>
            </a: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28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2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1295400"/>
            <a:ext cx="84582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Antecedentes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Descripción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</a:t>
            </a:r>
            <a:r>
              <a:rPr lang="es-ES_tradnl" sz="3200" b="1" dirty="0" smtClean="0">
                <a:latin typeface="Arial" pitchFamily="34" charset="0"/>
              </a:rPr>
              <a:t>Usuarios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Contratación.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Otras Funcionalidades.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Órganos de contratación</a:t>
            </a:r>
            <a:r>
              <a:rPr lang="es-ES_tradnl" sz="3000" dirty="0" smtClean="0">
                <a:latin typeface="Arial" pitchFamily="34" charset="0"/>
              </a:rPr>
              <a:t>: establecen los requisitos que serán exigidos a licitadores y la forma de acreditarlos. Asimismo, indican los criterios en virtud de los cuales se llevará a cabo la adjudicación del contrato y las características de seguridad y el contenido de los sobres.</a:t>
            </a: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762000"/>
            <a:ext cx="8458200" cy="49530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200" dirty="0" smtClean="0">
                <a:latin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</a:rPr>
              <a:t>La Plataforma de Contratación del Sector Público se crea para dar cumplimiento a la exigencia normativa de </a:t>
            </a:r>
            <a:r>
              <a:rPr lang="es-ES_tradnl" sz="2800" b="1" dirty="0" smtClean="0">
                <a:latin typeface="Arial" pitchFamily="34" charset="0"/>
              </a:rPr>
              <a:t>garantizar la publicidad y transparencia</a:t>
            </a:r>
            <a:r>
              <a:rPr lang="es-ES_tradnl" sz="2800" dirty="0" smtClean="0">
                <a:latin typeface="Arial" pitchFamily="34" charset="0"/>
              </a:rPr>
              <a:t> en los procedimientos de contratación pública (art. 334 del RDL 3/2011, por el que se aprueba el TRLCSP).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18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Órganos de contratación</a:t>
            </a:r>
            <a:r>
              <a:rPr lang="es-ES_tradnl" sz="3000" dirty="0" smtClean="0">
                <a:latin typeface="Arial" pitchFamily="34" charset="0"/>
              </a:rPr>
              <a:t>: establecen los requisitos que serán exigidos a licitadores y la forma de acreditarlos. Asimismo, indican los criterios en virtud de los cuales se llevará a cabo la adjudicación del contrato y las características de seguridad y el contenido de los sobres.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Empresas</a:t>
            </a:r>
            <a:r>
              <a:rPr lang="es-ES_tradnl" sz="3000" dirty="0" smtClean="0">
                <a:latin typeface="Arial" pitchFamily="34" charset="0"/>
              </a:rPr>
              <a:t>: preparan electrónicamente sus ofertas y proceden al envío telemático de las mismas. El sistema garantiza la custodia de las proposiciones hasta el momento de su apertura.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Órganos de asistencia (NUEVO)</a:t>
            </a:r>
            <a:r>
              <a:rPr lang="es-ES_tradnl" sz="3000" dirty="0" smtClean="0">
                <a:latin typeface="Arial" pitchFamily="34" charset="0"/>
              </a:rPr>
              <a:t>: realizan la apertura y calificación de la documentación y valoran las ofertas. Adicionalmente, el sistema les permite realizar tareas de naturaleza eminentemente administrativa, como gestión de convocatorias, sesiones y actas. </a:t>
            </a:r>
            <a:endParaRPr lang="es-ES_tradnl" sz="26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906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Órganos de asistencia (NUEVO)</a:t>
            </a:r>
            <a:r>
              <a:rPr lang="es-ES_tradnl" sz="3000" dirty="0" smtClean="0">
                <a:latin typeface="Arial" pitchFamily="34" charset="0"/>
              </a:rPr>
              <a:t>: realizan la apertura y calificación de la documentación y valoran las ofertas. Adicionalmente, el sistema les permite realizar tareas de naturaleza eminentemente administrativa, como gestión de convocatorias, sesiones y actas.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DGPE</a:t>
            </a:r>
            <a:r>
              <a:rPr lang="es-ES_tradnl" sz="3000" dirty="0" smtClean="0">
                <a:latin typeface="Arial" pitchFamily="34" charset="0"/>
              </a:rPr>
              <a:t>: la Dirección General del Patrimonio del Estado dispone de usuarios para la administración y mantenimiento del sistema y el soporte a otros usuarios.</a:t>
            </a: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indent="15875"/>
            <a:endParaRPr lang="es-ES_tradnl" sz="20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14400"/>
            <a:ext cx="8458200" cy="52578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Antecedentes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Descripción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Usuarios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</a:t>
            </a:r>
            <a:r>
              <a:rPr lang="es-ES_tradnl" sz="3200" b="1" dirty="0" smtClean="0">
                <a:latin typeface="Arial" pitchFamily="34" charset="0"/>
              </a:rPr>
              <a:t>Servicios para Órganos de Contratación.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Otras Funcionalidades.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762000"/>
            <a:ext cx="82296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Posibilidad de seleccionar si el procedimiento se realiza íntegramente de forma electrónica o se admiten ofertas presentadas presencialmente (electrónico y/o manual).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b="1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1875" t="24390" r="45000" b="4634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izquierda"/>
          <p:cNvSpPr/>
          <p:nvPr/>
        </p:nvSpPr>
        <p:spPr bwMode="auto">
          <a:xfrm>
            <a:off x="6172200" y="3643884"/>
            <a:ext cx="1295400" cy="6995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762000"/>
            <a:ext cx="82296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Posibilidad de seleccionar si el procedimiento se realiza íntegramente de forma electrónica o se admiten ofertas presentadas presencialmente (electrónico y/o manual).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Asignación del órgano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875" t="27642" r="52500" b="43090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6996684" y="41910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 t="20325" r="60015" b="44289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Flecha abajo"/>
          <p:cNvSpPr/>
          <p:nvPr/>
        </p:nvSpPr>
        <p:spPr bwMode="auto">
          <a:xfrm>
            <a:off x="0" y="1828800"/>
            <a:ext cx="699516" cy="11308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 t="20325" r="60015" b="44289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Flecha abajo"/>
          <p:cNvSpPr/>
          <p:nvPr/>
        </p:nvSpPr>
        <p:spPr bwMode="auto">
          <a:xfrm>
            <a:off x="5638800" y="5105400"/>
            <a:ext cx="699516" cy="11308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762000"/>
            <a:ext cx="8458200" cy="49530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200" dirty="0" smtClean="0">
                <a:latin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</a:rPr>
              <a:t>La Plataforma de Contratación del Sector Público se crea para dar cumplimiento a la exigencia normativa de </a:t>
            </a:r>
            <a:r>
              <a:rPr lang="es-ES_tradnl" sz="2800" b="1" dirty="0" smtClean="0">
                <a:latin typeface="Arial" pitchFamily="34" charset="0"/>
              </a:rPr>
              <a:t>garantizar la publicidad y transparencia</a:t>
            </a:r>
            <a:r>
              <a:rPr lang="es-ES_tradnl" sz="2800" dirty="0" smtClean="0">
                <a:latin typeface="Arial" pitchFamily="34" charset="0"/>
              </a:rPr>
              <a:t> en los procedimientos de contratación pública (art. 334 del RDL 3/2011, por el que se aprueba el TRLCSP).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Constituye la </a:t>
            </a:r>
            <a:r>
              <a:rPr lang="es-ES_tradnl" sz="2800" b="1" dirty="0" smtClean="0">
                <a:latin typeface="Arial" pitchFamily="34" charset="0"/>
              </a:rPr>
              <a:t>materialización del concepto de “perfil del contratante”</a:t>
            </a:r>
            <a:r>
              <a:rPr lang="es-ES_tradnl" sz="2800" dirty="0" smtClean="0">
                <a:latin typeface="Arial" pitchFamily="34" charset="0"/>
              </a:rPr>
              <a:t> (art. 53 del RDL 3/2011, por el que se aprueba el TRLCSP), posibilitando la publicación con sello de tiempo de la convocatoria de licitación y sus resultados, pliegos, información contractual y, en todo caso, la adjudicación del contrato. </a:t>
            </a:r>
            <a:r>
              <a:rPr lang="es-ES_tradnl" sz="2800" b="1" dirty="0" smtClean="0">
                <a:latin typeface="Arial" pitchFamily="34" charset="0"/>
              </a:rPr>
              <a:t>También presta servicios complementarios.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762000"/>
            <a:ext cx="8229600" cy="5562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Posibilidad de seleccionar si el procedimiento se realiza íntegramente de forma electrónica o se admiten ofertas presentadas presencialmente (electrónico y/o manual).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Asignación del órgano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Creación de órganos de asistencia propios o exclusivos de una licitación.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lecha abajo"/>
          <p:cNvSpPr/>
          <p:nvPr/>
        </p:nvSpPr>
        <p:spPr bwMode="auto">
          <a:xfrm>
            <a:off x="2209800" y="5105400"/>
            <a:ext cx="699516" cy="11308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t="21120" r="59736" b="44679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Flecha abajo"/>
          <p:cNvSpPr/>
          <p:nvPr/>
        </p:nvSpPr>
        <p:spPr bwMode="auto">
          <a:xfrm>
            <a:off x="2057400" y="4648200"/>
            <a:ext cx="865632" cy="14356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20325" r="36250" b="22764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7696200" y="138684"/>
            <a:ext cx="1066800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17687" r="53125" b="55285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3657600" y="4572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t="20325" r="58750" b="5447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4142232" y="29718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t="26016" r="60000" b="50407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abajo"/>
          <p:cNvSpPr/>
          <p:nvPr/>
        </p:nvSpPr>
        <p:spPr bwMode="auto">
          <a:xfrm>
            <a:off x="4142232" y="29718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257800" y="3200399"/>
            <a:ext cx="3733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SÓLO PARA DGPE</a:t>
            </a:r>
            <a:endParaRPr lang="es-ES" sz="2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t="44986" r="59298" b="22764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7054596" y="6720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2438400" y="198120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1524000" y="49530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762000"/>
            <a:ext cx="8229600" cy="56388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Posibilidad de seleccionar si el procedimiento se realiza íntegramente de forma electrónica o se admiten ofertas presentadas presencialmente (electrónico y/o manual).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Asignación del órgano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Creación de órganos de asistencia propios o exclusivos de una licitación.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b="1" dirty="0" smtClean="0">
                <a:latin typeface="Arial" pitchFamily="34" charset="0"/>
              </a:rPr>
              <a:t>Habilitación de la configuración de la licitación al órgano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95400" y="838200"/>
            <a:ext cx="8229600" cy="5105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Definición de requisitos previos y forma de acreditarlos (valor estructurado, documento, consulta a sistema tercero).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Flecha abajo"/>
          <p:cNvSpPr/>
          <p:nvPr/>
        </p:nvSpPr>
        <p:spPr bwMode="auto">
          <a:xfrm>
            <a:off x="3567684" y="1752600"/>
            <a:ext cx="699516" cy="11750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 t="17056" r="24375" b="47561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Flecha abajo"/>
          <p:cNvSpPr/>
          <p:nvPr/>
        </p:nvSpPr>
        <p:spPr bwMode="auto">
          <a:xfrm>
            <a:off x="2514600" y="16002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838200"/>
            <a:ext cx="8458200" cy="49530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 la Plataforma de Contratación del Sector Público </a:t>
            </a:r>
            <a:r>
              <a:rPr lang="es-ES_tradnl" sz="3000" b="1" dirty="0" smtClean="0">
                <a:latin typeface="Arial" pitchFamily="34" charset="0"/>
              </a:rPr>
              <a:t>se integran con carácter preceptivo los perfiles del contratante de todo el Sector Público Estatal</a:t>
            </a:r>
            <a:r>
              <a:rPr lang="es-ES_tradnl" sz="3000" dirty="0" smtClean="0">
                <a:latin typeface="Arial" pitchFamily="34" charset="0"/>
              </a:rPr>
              <a:t>. Los restantes niveles de la administración pueden alojar sus perfiles en la Plataforma o, en caso contrario, enviar la información contractual mediante mecanismos de agregación de datos (</a:t>
            </a:r>
            <a:r>
              <a:rPr lang="es-ES_tradnl" sz="3000" b="1" dirty="0" smtClean="0">
                <a:latin typeface="Arial" pitchFamily="34" charset="0"/>
              </a:rPr>
              <a:t>Ley de Garantía de Unidad de Mercado</a:t>
            </a:r>
            <a:r>
              <a:rPr lang="es-ES_tradnl" sz="3000" dirty="0" smtClean="0">
                <a:latin typeface="Arial" pitchFamily="34" charset="0"/>
              </a:rPr>
              <a:t>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t="17886" r="16250" b="32520"/>
          <a:stretch>
            <a:fillRect/>
          </a:stretch>
        </p:blipFill>
        <p:spPr bwMode="auto">
          <a:xfrm>
            <a:off x="0" y="0"/>
            <a:ext cx="10210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4239768" y="1231392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5638800" y="50154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7086600" y="5015484"/>
            <a:ext cx="267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Valor estructurado</a:t>
            </a:r>
            <a:endParaRPr lang="es-E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0" y="4419600"/>
            <a:ext cx="2701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Consulta a tercero</a:t>
            </a:r>
            <a:endParaRPr lang="es-E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7 Flecha izquierda"/>
          <p:cNvSpPr/>
          <p:nvPr/>
        </p:nvSpPr>
        <p:spPr bwMode="auto">
          <a:xfrm>
            <a:off x="7359396" y="5625084"/>
            <a:ext cx="1327404" cy="6995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689434" y="6324600"/>
            <a:ext cx="281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Tipo de documento</a:t>
            </a:r>
            <a:endParaRPr lang="es-E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9 Flecha derecha"/>
          <p:cNvSpPr/>
          <p:nvPr/>
        </p:nvSpPr>
        <p:spPr bwMode="auto">
          <a:xfrm>
            <a:off x="990600" y="5334000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/>
      <p:bldP spid="8" grpId="0" animBg="1"/>
      <p:bldP spid="9" grpId="0"/>
      <p:bldP spid="1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t="23577" r="38750" b="47154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4572000" y="2971800"/>
            <a:ext cx="914400" cy="1620012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3125" t="52033" r="39375" b="23418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7086600" y="806196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 t="23984" r="3750" b="2886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abajo"/>
          <p:cNvSpPr/>
          <p:nvPr/>
        </p:nvSpPr>
        <p:spPr bwMode="auto">
          <a:xfrm>
            <a:off x="1676400" y="20574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4953000" y="1720596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4375" t="24390" r="3750" b="26829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7024116" y="30480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3750" t="23577" r="16875" b="33333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4692396" y="3193542"/>
            <a:ext cx="1175004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34375" t="37398" r="3750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3124200" y="13716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3750" t="23577" r="16250" b="33333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6096000" y="15102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3854196" y="27294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5000" t="28455" r="17500" b="3821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6248400" y="25770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4648200" y="342900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izquierda"/>
          <p:cNvSpPr/>
          <p:nvPr/>
        </p:nvSpPr>
        <p:spPr bwMode="auto">
          <a:xfrm>
            <a:off x="5422392" y="419100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abajo"/>
          <p:cNvSpPr/>
          <p:nvPr/>
        </p:nvSpPr>
        <p:spPr bwMode="auto">
          <a:xfrm>
            <a:off x="2500884" y="4675632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4375" t="30082" r="55625" b="4390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838200" y="19050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3048000" y="3720084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3"/>
          <a:srcRect l="5679" t="41986" r="58627" b="48277"/>
          <a:stretch>
            <a:fillRect/>
          </a:stretch>
        </p:blipFill>
        <p:spPr bwMode="auto">
          <a:xfrm>
            <a:off x="4953000" y="533400"/>
            <a:ext cx="41910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Flecha derecha"/>
          <p:cNvSpPr/>
          <p:nvPr/>
        </p:nvSpPr>
        <p:spPr bwMode="auto">
          <a:xfrm>
            <a:off x="3689604" y="1205484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762000"/>
            <a:ext cx="8458200" cy="5486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 </a:t>
            </a:r>
            <a:r>
              <a:rPr lang="es-ES_tradnl" sz="3000" dirty="0" smtClean="0">
                <a:latin typeface="Arial" pitchFamily="34" charset="0"/>
              </a:rPr>
              <a:t>Se encuentra </a:t>
            </a:r>
            <a:r>
              <a:rPr lang="es-ES_tradnl" sz="3000" b="1" dirty="0" smtClean="0">
                <a:latin typeface="Arial" pitchFamily="34" charset="0"/>
              </a:rPr>
              <a:t>en producción desde mayo de 2008</a:t>
            </a:r>
            <a:r>
              <a:rPr lang="es-ES_tradnl" sz="3000" dirty="0" smtClean="0">
                <a:latin typeface="Arial" pitchFamily="34" charset="0"/>
              </a:rPr>
              <a:t>. 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400" dirty="0" smtClean="0">
              <a:latin typeface="Arial" pitchFamily="34" charset="0"/>
            </a:endParaRPr>
          </a:p>
          <a:p>
            <a:pPr marL="163513" indent="15875"/>
            <a:endParaRPr lang="es-ES_tradnl" sz="2400" dirty="0" smtClean="0">
              <a:latin typeface="Arial" pitchFamily="34" charset="0"/>
            </a:endParaRPr>
          </a:p>
          <a:p>
            <a:pPr marL="827088" lvl="1" indent="-285750"/>
            <a:endParaRPr lang="es-ES" sz="24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t="23577" r="30000" b="43090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6068568" y="990600"/>
            <a:ext cx="637032" cy="12070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70000" t="22764" b="42276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abajo"/>
          <p:cNvSpPr/>
          <p:nvPr/>
        </p:nvSpPr>
        <p:spPr bwMode="auto">
          <a:xfrm>
            <a:off x="1600200" y="685800"/>
            <a:ext cx="914400" cy="14356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abajo"/>
          <p:cNvSpPr/>
          <p:nvPr/>
        </p:nvSpPr>
        <p:spPr bwMode="auto">
          <a:xfrm>
            <a:off x="8610600" y="990600"/>
            <a:ext cx="865632" cy="1359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95400" y="838200"/>
            <a:ext cx="8229600" cy="5105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700" dirty="0" smtClean="0">
                <a:latin typeface="Arial" pitchFamily="34" charset="0"/>
              </a:rPr>
              <a:t>Definición de requisitos previos y forma de acreditarlos (valor estructurado, documento, consulta a sistema tercero).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b="1" dirty="0" smtClean="0">
                <a:latin typeface="Arial" pitchFamily="34" charset="0"/>
              </a:rPr>
              <a:t> Definición de criterios de adjudicación (ponderación, mínimo y máximo, fórmula, en su caso).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 t="23388" r="29611" b="46856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abajo"/>
          <p:cNvSpPr/>
          <p:nvPr/>
        </p:nvSpPr>
        <p:spPr bwMode="auto">
          <a:xfrm>
            <a:off x="990600" y="914400"/>
            <a:ext cx="713232" cy="11308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4343400" y="914400"/>
            <a:ext cx="713232" cy="11308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abajo"/>
          <p:cNvSpPr/>
          <p:nvPr/>
        </p:nvSpPr>
        <p:spPr bwMode="auto">
          <a:xfrm>
            <a:off x="7924800" y="914400"/>
            <a:ext cx="713232" cy="11308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izquierda"/>
          <p:cNvSpPr/>
          <p:nvPr/>
        </p:nvSpPr>
        <p:spPr bwMode="auto">
          <a:xfrm>
            <a:off x="1703832" y="5091684"/>
            <a:ext cx="1251204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t="24390" r="23125" b="39837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6336792" y="1129284"/>
            <a:ext cx="1283208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derecha"/>
          <p:cNvSpPr/>
          <p:nvPr/>
        </p:nvSpPr>
        <p:spPr bwMode="auto">
          <a:xfrm>
            <a:off x="1143000" y="1967484"/>
            <a:ext cx="1295400" cy="6233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derecha"/>
          <p:cNvSpPr/>
          <p:nvPr/>
        </p:nvSpPr>
        <p:spPr bwMode="auto">
          <a:xfrm>
            <a:off x="381000" y="2895600"/>
            <a:ext cx="1295400" cy="6233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6 Flecha izquierda"/>
          <p:cNvSpPr/>
          <p:nvPr/>
        </p:nvSpPr>
        <p:spPr bwMode="auto">
          <a:xfrm>
            <a:off x="7620000" y="3810000"/>
            <a:ext cx="1283208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9" name="8 Flecha izquierda"/>
          <p:cNvSpPr/>
          <p:nvPr/>
        </p:nvSpPr>
        <p:spPr bwMode="auto">
          <a:xfrm>
            <a:off x="5486400" y="4585716"/>
            <a:ext cx="1283208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0" name="9 Flecha izquierda"/>
          <p:cNvSpPr/>
          <p:nvPr/>
        </p:nvSpPr>
        <p:spPr bwMode="auto">
          <a:xfrm>
            <a:off x="7620000" y="5361432"/>
            <a:ext cx="1283208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11" name="10 Flecha derecha"/>
          <p:cNvSpPr/>
          <p:nvPr/>
        </p:nvSpPr>
        <p:spPr bwMode="auto">
          <a:xfrm>
            <a:off x="1524000" y="5791200"/>
            <a:ext cx="1295400" cy="6233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95400" y="838200"/>
            <a:ext cx="8229600" cy="5105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700" dirty="0" smtClean="0">
                <a:latin typeface="Arial" pitchFamily="34" charset="0"/>
              </a:rPr>
              <a:t>Definición de requisitos previos y forma de acreditarlos (valor estructurado, documento, consulta a sistema tercero).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Definición de criterios de adjudicación (ponderación, mínimo y máximo, fórmula, en su caso).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Configuración de los sobres de la oferta para los distintos tipo de procedimientos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5000" t="57724" r="20625" b="1138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1219200" y="501396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5486400" y="501396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bajo"/>
          <p:cNvSpPr/>
          <p:nvPr/>
        </p:nvSpPr>
        <p:spPr bwMode="auto">
          <a:xfrm>
            <a:off x="7315200" y="501396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izquierda"/>
          <p:cNvSpPr/>
          <p:nvPr/>
        </p:nvSpPr>
        <p:spPr bwMode="auto">
          <a:xfrm>
            <a:off x="2177796" y="3962400"/>
            <a:ext cx="1251204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95400" y="838200"/>
            <a:ext cx="8229600" cy="5105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700" dirty="0" smtClean="0">
                <a:latin typeface="Arial" pitchFamily="34" charset="0"/>
              </a:rPr>
              <a:t>Definición de requisitos previos y forma de acreditarlos (valor estructurado, documento, consulta a sistema tercero).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Definición de criterios de adjudicación (ponderación, mínimo y máximo, fórmula, en su caso).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Configuración de los sobres de la oferta para los distintos tipo de procedimientos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</a:t>
            </a:r>
            <a:r>
              <a:rPr lang="es-ES_tradnl" sz="2700" b="1" dirty="0" smtClean="0">
                <a:latin typeface="Arial" pitchFamily="34" charset="0"/>
              </a:rPr>
              <a:t>Datos Generales del sobre.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t="23577" r="42500" b="48781"/>
          <a:stretch>
            <a:fillRect/>
          </a:stretch>
        </p:blipFill>
        <p:spPr bwMode="auto">
          <a:xfrm>
            <a:off x="-152400" y="0"/>
            <a:ext cx="10058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4425696" y="1447800"/>
            <a:ext cx="1327404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6705600" y="2590800"/>
            <a:ext cx="1327404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arriba"/>
          <p:cNvSpPr/>
          <p:nvPr/>
        </p:nvSpPr>
        <p:spPr bwMode="auto">
          <a:xfrm>
            <a:off x="672084" y="3214116"/>
            <a:ext cx="484632" cy="97840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6" name="5 Flecha izquierda"/>
          <p:cNvSpPr/>
          <p:nvPr/>
        </p:nvSpPr>
        <p:spPr bwMode="auto">
          <a:xfrm>
            <a:off x="5257800" y="4800600"/>
            <a:ext cx="1327404" cy="6233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95400" y="838200"/>
            <a:ext cx="8229600" cy="5105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700" dirty="0" smtClean="0">
                <a:latin typeface="Arial" pitchFamily="34" charset="0"/>
              </a:rPr>
              <a:t>Definición de requisitos previos y forma de acreditarlos (valor estructurado, documento, consulta a sistema tercero).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Definición de criterios de adjudicación (ponderación, mínimo y máximo, fórmula, en su caso).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Configuración de los sobres de la oferta para los distintos tipo de procedimientos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Datos Generales del sobre.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Seguridad (firma y cifrado).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762000"/>
            <a:ext cx="8458200" cy="5486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 </a:t>
            </a:r>
            <a:r>
              <a:rPr lang="es-ES_tradnl" sz="3000" dirty="0" smtClean="0">
                <a:latin typeface="Arial" pitchFamily="34" charset="0"/>
              </a:rPr>
              <a:t>Se encuentra </a:t>
            </a:r>
            <a:r>
              <a:rPr lang="es-ES_tradnl" sz="3000" b="1" dirty="0" smtClean="0">
                <a:latin typeface="Arial" pitchFamily="34" charset="0"/>
              </a:rPr>
              <a:t>en producción desde mayo de 2008</a:t>
            </a:r>
            <a:r>
              <a:rPr lang="es-ES_tradnl" sz="3000" dirty="0" smtClean="0">
                <a:latin typeface="Arial" pitchFamily="34" charset="0"/>
              </a:rPr>
              <a:t>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Se han integrado cerca de </a:t>
            </a:r>
            <a:r>
              <a:rPr lang="es-ES_tradnl" sz="3000" b="1" dirty="0" smtClean="0">
                <a:latin typeface="Arial" pitchFamily="34" charset="0"/>
              </a:rPr>
              <a:t>3400 perfiles del contratante </a:t>
            </a:r>
            <a:r>
              <a:rPr lang="es-ES_tradnl" sz="3000" dirty="0" smtClean="0">
                <a:latin typeface="Arial" pitchFamily="34" charset="0"/>
              </a:rPr>
              <a:t>de todos los niveles de la administración.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400" dirty="0" smtClean="0">
              <a:latin typeface="Arial" pitchFamily="34" charset="0"/>
            </a:endParaRPr>
          </a:p>
          <a:p>
            <a:pPr marL="163513" indent="15875"/>
            <a:endParaRPr lang="es-ES_tradnl" sz="2400" dirty="0" smtClean="0">
              <a:latin typeface="Arial" pitchFamily="34" charset="0"/>
            </a:endParaRPr>
          </a:p>
          <a:p>
            <a:pPr marL="827088" lvl="1" indent="-285750"/>
            <a:endParaRPr lang="es-ES" sz="24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95400" y="838200"/>
            <a:ext cx="8229600" cy="5105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700" dirty="0" smtClean="0">
                <a:latin typeface="Arial" pitchFamily="34" charset="0"/>
              </a:rPr>
              <a:t>Definición de requisitos previos y forma de acreditarlos (valor estructurado, documento, consulta a sistema tercero).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Definición de criterios de adjudicación (ponderación, mínimo y máximo, fórmula, en su caso).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Configuración de los sobres de la oferta para los distintos tipo de procedimientos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Datos Generales del sobre.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b="1" dirty="0" smtClean="0">
                <a:latin typeface="Arial" pitchFamily="34" charset="0"/>
              </a:rPr>
              <a:t> Seguridad (firma y cifrado).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500" b="1" dirty="0" smtClean="0">
                <a:latin typeface="Arial" pitchFamily="34" charset="0"/>
              </a:rPr>
              <a:t> Otros (condición de anónimo, apertura previa).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t="23577" r="30625" b="41463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izquierda"/>
          <p:cNvSpPr/>
          <p:nvPr/>
        </p:nvSpPr>
        <p:spPr bwMode="auto">
          <a:xfrm>
            <a:off x="4006596" y="2362200"/>
            <a:ext cx="1251204" cy="6370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izquierda"/>
          <p:cNvSpPr/>
          <p:nvPr/>
        </p:nvSpPr>
        <p:spPr bwMode="auto">
          <a:xfrm>
            <a:off x="6553200" y="4114800"/>
            <a:ext cx="1251204" cy="6370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5" name="4 Flecha izquierda"/>
          <p:cNvSpPr/>
          <p:nvPr/>
        </p:nvSpPr>
        <p:spPr bwMode="auto">
          <a:xfrm>
            <a:off x="7178802" y="5334000"/>
            <a:ext cx="1251204" cy="6370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95400" y="838200"/>
            <a:ext cx="8229600" cy="5105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</a:t>
            </a:r>
            <a:r>
              <a:rPr lang="es-ES_tradnl" sz="2700" dirty="0" smtClean="0">
                <a:latin typeface="Arial" pitchFamily="34" charset="0"/>
              </a:rPr>
              <a:t>Definición de requisitos previos y forma de acreditarlos (valor estructurado, documento, consulta a sistema tercero).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Definición de criterios de adjudicación (ponderación, mínimo y máximo, fórmula, en su caso).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7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700" dirty="0" smtClean="0">
                <a:latin typeface="Arial" pitchFamily="34" charset="0"/>
              </a:rPr>
              <a:t> Configuración de los sobres de la oferta para los distintos tipo de procedimientos de adjudicación.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Datos Generales del sobre.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Seguridad (firma y cifrado).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700" dirty="0" smtClean="0">
                <a:latin typeface="Arial" pitchFamily="34" charset="0"/>
              </a:rPr>
              <a:t> Otros (condición de anónimo, apertura previa).</a:t>
            </a:r>
          </a:p>
          <a:p>
            <a:pPr marL="468313" lvl="2" indent="15875" algn="just">
              <a:lnSpc>
                <a:spcPct val="84000"/>
              </a:lnSpc>
              <a:buFont typeface="Wingdings" pitchFamily="2" charset="2"/>
              <a:buChar char="Ø"/>
            </a:pPr>
            <a:r>
              <a:rPr lang="es-ES_tradnl" sz="2500" b="1" dirty="0" smtClean="0">
                <a:latin typeface="Arial" pitchFamily="34" charset="0"/>
              </a:rPr>
              <a:t>Contenido del sobre (requisitos y documentos)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t="24390" r="10000" b="30081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3048000" y="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derecha"/>
          <p:cNvSpPr/>
          <p:nvPr/>
        </p:nvSpPr>
        <p:spPr bwMode="auto">
          <a:xfrm>
            <a:off x="4191000" y="5181600"/>
            <a:ext cx="1327404" cy="7894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t="23577" r="10000" b="39838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Flecha abajo"/>
          <p:cNvSpPr/>
          <p:nvPr/>
        </p:nvSpPr>
        <p:spPr bwMode="auto">
          <a:xfrm>
            <a:off x="1371600" y="958596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4" name="3 Flecha abajo"/>
          <p:cNvSpPr/>
          <p:nvPr/>
        </p:nvSpPr>
        <p:spPr bwMode="auto">
          <a:xfrm>
            <a:off x="8686800" y="411480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46800" rIns="0" bIns="4680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-65" charset="2"/>
              <a:buNone/>
              <a:tabLst/>
            </a:pPr>
            <a:endParaRPr kumimoji="0" lang="es-E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10668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Definición de eventos de apertura de sobres (con o sin determinación de fecha).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10668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Definición de eventos de apertura de sobres (con o sin determinación de fecha).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de invitaciones y comunicaciones electrónicas a candidatos y licitadores.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10668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Definición de eventos de apertura de sobres (con o sin determinación de fecha).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de invitaciones y comunicaciones electrónicas a candidatos y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Seguimiento de comunicaciones.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1066800"/>
            <a:ext cx="82296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Definición de eventos de apertura de sobres (con o sin determinación de fecha).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Envío de invitaciones y comunicaciones electrónicas a candidatos y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Seguimiento de comunicaciones.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Adjudicación del contrato a partir de la propuesta de adjudicación automatizada.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14400"/>
            <a:ext cx="8458200" cy="52578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Antecedentes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latin typeface="Arial" pitchFamily="34" charset="0"/>
              </a:rPr>
              <a:t> </a:t>
            </a: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Descripción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Usuarios del Sistema de Licitación Electrónica.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Contratación.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</a:t>
            </a:r>
            <a:r>
              <a:rPr lang="es-ES_tradnl" sz="3200" b="1" dirty="0" smtClean="0">
                <a:latin typeface="Arial" pitchFamily="34" charset="0"/>
              </a:rPr>
              <a:t>Servicios para Licitadores.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Servicios para Órganos de Asistencia.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</a:rPr>
              <a:t> Otras Funcionalidades.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762000"/>
            <a:ext cx="8458200" cy="5486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 </a:t>
            </a:r>
            <a:r>
              <a:rPr lang="es-ES_tradnl" sz="3000" dirty="0" smtClean="0">
                <a:latin typeface="Arial" pitchFamily="34" charset="0"/>
              </a:rPr>
              <a:t>Se encuentra </a:t>
            </a:r>
            <a:r>
              <a:rPr lang="es-ES_tradnl" sz="3000" b="1" dirty="0" smtClean="0">
                <a:latin typeface="Arial" pitchFamily="34" charset="0"/>
              </a:rPr>
              <a:t>en producción desde mayo de 2008</a:t>
            </a:r>
            <a:r>
              <a:rPr lang="es-ES_tradnl" sz="3000" dirty="0" smtClean="0">
                <a:latin typeface="Arial" pitchFamily="34" charset="0"/>
              </a:rPr>
              <a:t>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Se han integrado cerca de </a:t>
            </a:r>
            <a:r>
              <a:rPr lang="es-ES_tradnl" sz="3000" b="1" dirty="0" smtClean="0">
                <a:latin typeface="Arial" pitchFamily="34" charset="0"/>
              </a:rPr>
              <a:t>3400 perfiles del contratante </a:t>
            </a:r>
            <a:r>
              <a:rPr lang="es-ES_tradnl" sz="3000" dirty="0" smtClean="0">
                <a:latin typeface="Arial" pitchFamily="34" charset="0"/>
              </a:rPr>
              <a:t>de todos los niveles de la administración.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Desde sus inicios se ha publicado información contractual de, aproximadamente, </a:t>
            </a:r>
            <a:r>
              <a:rPr lang="es-ES_tradnl" sz="3000" b="1" dirty="0" smtClean="0">
                <a:latin typeface="Arial" pitchFamily="34" charset="0"/>
              </a:rPr>
              <a:t>74.000 procedimientos de contratación</a:t>
            </a:r>
            <a:r>
              <a:rPr lang="es-ES_tradnl" sz="3000" dirty="0" smtClean="0">
                <a:latin typeface="Arial" pitchFamily="34" charset="0"/>
              </a:rPr>
              <a:t>.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400" dirty="0" smtClean="0">
              <a:latin typeface="Arial" pitchFamily="34" charset="0"/>
            </a:endParaRPr>
          </a:p>
          <a:p>
            <a:pPr marL="163513" indent="15875"/>
            <a:endParaRPr lang="es-ES_tradnl" sz="2400" dirty="0" smtClean="0">
              <a:latin typeface="Arial" pitchFamily="34" charset="0"/>
            </a:endParaRPr>
          </a:p>
          <a:p>
            <a:pPr marL="827088" lvl="1" indent="-285750"/>
            <a:endParaRPr lang="es-ES" sz="24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Descarga sencilla en entorno local de la herramienta de preparación de ofertas.</a:t>
            </a: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Descarga sencilla en entorno local de la herramienta de preparación de ofertas.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Preparación electrónica de los sobres de la oferta a partir de la información publicada en el anuncio pliegos.</a:t>
            </a: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Descarga sencilla en entorno local de la herramienta de preparación de ofertas.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Preparación electrónica de los sobres de la oferta a partir de la información publicada en el anuncio pliegos.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Posibilidad de continuar la preparación de la oferta ya iniciada.</a:t>
            </a: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838200"/>
            <a:ext cx="8610600" cy="56388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Descarga sencilla en entorno local de la herramienta de preparación de ofertas.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Preparación electrónica de los sobres de la oferta a partir de la información publicada en el anuncio pliegos.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Posibilidad de continuar la preparación de la oferta ya iniciada.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Licitadores individuales y UTES. Importación y Exportación de oferta</a:t>
            </a: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4" y="6237312"/>
            <a:ext cx="1466615" cy="611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219005" y="1049338"/>
            <a:ext cx="7981786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 smtClean="0">
                <a:solidFill>
                  <a:srgbClr val="336699"/>
                </a:solidFill>
              </a:rPr>
              <a:t>Herramienta de Preparación y presentación de ofertas. Descarga.</a:t>
            </a:r>
            <a:endParaRPr lang="es-ES" sz="2000" dirty="0">
              <a:solidFill>
                <a:srgbClr val="336699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237312"/>
            <a:ext cx="1320588" cy="611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211070" y="1600200"/>
            <a:ext cx="7626714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r>
              <a:rPr lang="es-ES" sz="1800" b="0" dirty="0" smtClean="0">
                <a:solidFill>
                  <a:srgbClr val="727272"/>
                </a:solidFill>
              </a:rPr>
              <a:t>.</a:t>
            </a: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 smtClean="0">
              <a:solidFill>
                <a:srgbClr val="727272"/>
              </a:solidFill>
            </a:endParaRP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 smtClean="0">
              <a:solidFill>
                <a:srgbClr val="727272"/>
              </a:solidFill>
            </a:endParaRP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r>
              <a:rPr lang="es-ES" sz="1800" b="0" dirty="0" smtClean="0">
                <a:solidFill>
                  <a:srgbClr val="727272"/>
                </a:solidFill>
              </a:rPr>
              <a:t> </a:t>
            </a:r>
            <a:endParaRPr lang="es-ES" sz="1800" b="0" dirty="0">
              <a:solidFill>
                <a:srgbClr val="72727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134" t="24293" r="12119" b="31146"/>
          <a:stretch>
            <a:fillRect/>
          </a:stretch>
        </p:blipFill>
        <p:spPr bwMode="auto">
          <a:xfrm>
            <a:off x="633212" y="1844824"/>
            <a:ext cx="8927561" cy="43924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8" name="7 Flecha derecha"/>
          <p:cNvSpPr/>
          <p:nvPr/>
        </p:nvSpPr>
        <p:spPr bwMode="auto">
          <a:xfrm>
            <a:off x="6248936" y="2204864"/>
            <a:ext cx="978251" cy="4846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 smtClean="0">
              <a:solidFill>
                <a:srgbClr val="4D4D4D"/>
              </a:solidFill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4" y="6453336"/>
            <a:ext cx="1466616" cy="39513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353177" y="764704"/>
            <a:ext cx="8341769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 smtClean="0">
                <a:solidFill>
                  <a:srgbClr val="336699"/>
                </a:solidFill>
              </a:rPr>
              <a:t>Herramienta de Preparación y presentación de ofertas. Portada.</a:t>
            </a:r>
            <a:endParaRPr lang="es-ES" sz="2000" dirty="0">
              <a:solidFill>
                <a:srgbClr val="336699"/>
              </a:solidFill>
            </a:endParaRPr>
          </a:p>
        </p:txBody>
      </p:sp>
      <p:pic>
        <p:nvPicPr>
          <p:cNvPr id="9" name="8 Imagen"/>
          <p:cNvPicPr/>
          <p:nvPr/>
        </p:nvPicPr>
        <p:blipFill>
          <a:blip r:embed="rId3" cstate="print"/>
          <a:srcRect t="12676" b="23944"/>
          <a:stretch>
            <a:fillRect/>
          </a:stretch>
        </p:blipFill>
        <p:spPr bwMode="auto">
          <a:xfrm>
            <a:off x="633213" y="1268760"/>
            <a:ext cx="8999557" cy="518457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0" name="9 CuadroTexto"/>
          <p:cNvSpPr txBox="1"/>
          <p:nvPr/>
        </p:nvSpPr>
        <p:spPr>
          <a:xfrm>
            <a:off x="6608919" y="1844824"/>
            <a:ext cx="18725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chemeClr val="accent4"/>
                </a:solidFill>
              </a:rPr>
              <a:t>DATOS BÁSICOS</a:t>
            </a:r>
            <a:endParaRPr lang="es-ES" dirty="0">
              <a:solidFill>
                <a:schemeClr val="accent4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3009095" y="2708920"/>
            <a:ext cx="2672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chemeClr val="accent4"/>
                </a:solidFill>
              </a:rPr>
              <a:t>TIPO DE PRESENTACIÓN</a:t>
            </a:r>
            <a:endParaRPr lang="es-ES" dirty="0">
              <a:solidFill>
                <a:schemeClr val="accent4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975994" y="4581128"/>
            <a:ext cx="4435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accent4"/>
                </a:solidFill>
              </a:rPr>
              <a:t>ALTERNATIVAS DE TRABAJO</a:t>
            </a:r>
            <a:endParaRPr lang="es-ES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4" y="6324600"/>
            <a:ext cx="1466615" cy="523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61216" y="764704"/>
            <a:ext cx="913373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 smtClean="0">
                <a:solidFill>
                  <a:srgbClr val="336699"/>
                </a:solidFill>
              </a:rPr>
              <a:t>Herramienta de Preparación y presentación de ofertas. Áreas de trabajo.</a:t>
            </a:r>
            <a:endParaRPr lang="es-ES" sz="2000" dirty="0">
              <a:solidFill>
                <a:srgbClr val="3366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14305" r="9166" b="17318"/>
          <a:stretch>
            <a:fillRect/>
          </a:stretch>
        </p:blipFill>
        <p:spPr bwMode="auto">
          <a:xfrm>
            <a:off x="0" y="1340768"/>
            <a:ext cx="9906000" cy="518457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7" name="16 Flecha abajo"/>
          <p:cNvSpPr/>
          <p:nvPr/>
        </p:nvSpPr>
        <p:spPr bwMode="auto">
          <a:xfrm>
            <a:off x="705209" y="3284984"/>
            <a:ext cx="484554" cy="618368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273230" y="2852936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1"/>
                </a:solidFill>
              </a:rPr>
              <a:t>Categorías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9" name="18 Flecha derecha"/>
          <p:cNvSpPr/>
          <p:nvPr/>
        </p:nvSpPr>
        <p:spPr bwMode="auto">
          <a:xfrm>
            <a:off x="1137187" y="2348880"/>
            <a:ext cx="719965" cy="4846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1929149" y="2276872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1"/>
                </a:solidFill>
              </a:rPr>
              <a:t>Acciones</a:t>
            </a:r>
            <a:endParaRPr lang="es-E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Visualización y validación de las documentación que deberá contener cada sobre.</a:t>
            </a: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Visualización y validación de las documentación que deberá contener cada sobre</a:t>
            </a: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Acreditación mediante </a:t>
            </a:r>
            <a:r>
              <a:rPr lang="es-ES_tradnl" sz="3000" dirty="0" smtClean="0">
                <a:latin typeface="Arial" pitchFamily="34" charset="0"/>
              </a:rPr>
              <a:t>documento, sistema tercero y valor estructurado.</a:t>
            </a: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914400"/>
            <a:ext cx="8305800" cy="48006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Visualización y validación de las documentación que deberá contener cada </a:t>
            </a:r>
            <a:r>
              <a:rPr lang="es-ES_tradnl" sz="3000" dirty="0" smtClean="0">
                <a:latin typeface="Arial" pitchFamily="34" charset="0"/>
              </a:rPr>
              <a:t>sobre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Acreditación mediante documento, sistema tercero y valor estructurado.</a:t>
            </a: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Descarga de plantillas y programas facilitadores.</a:t>
            </a: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600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762000"/>
            <a:ext cx="8458200" cy="54864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2800" dirty="0" smtClean="0">
                <a:latin typeface="Arial" pitchFamily="34" charset="0"/>
              </a:rPr>
              <a:t>  </a:t>
            </a:r>
            <a:r>
              <a:rPr lang="es-ES_tradnl" sz="3000" dirty="0" smtClean="0">
                <a:latin typeface="Arial" pitchFamily="34" charset="0"/>
              </a:rPr>
              <a:t>Se encuentra </a:t>
            </a:r>
            <a:r>
              <a:rPr lang="es-ES_tradnl" sz="3000" b="1" dirty="0" smtClean="0">
                <a:latin typeface="Arial" pitchFamily="34" charset="0"/>
              </a:rPr>
              <a:t>en producción desde mayo de 2008</a:t>
            </a:r>
            <a:r>
              <a:rPr lang="es-ES_tradnl" sz="3000" dirty="0" smtClean="0">
                <a:latin typeface="Arial" pitchFamily="34" charset="0"/>
              </a:rPr>
              <a:t>. 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Se han integrado cerca de </a:t>
            </a:r>
            <a:r>
              <a:rPr lang="es-ES_tradnl" sz="3000" b="1" dirty="0" smtClean="0">
                <a:latin typeface="Arial" pitchFamily="34" charset="0"/>
              </a:rPr>
              <a:t>3400 perfiles del contratante </a:t>
            </a:r>
            <a:r>
              <a:rPr lang="es-ES_tradnl" sz="3000" dirty="0" smtClean="0">
                <a:latin typeface="Arial" pitchFamily="34" charset="0"/>
              </a:rPr>
              <a:t>de todos los niveles de la administración.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Desde sus inicios se ha publicado información contractual de, aproximadamente, </a:t>
            </a:r>
            <a:r>
              <a:rPr lang="es-ES_tradnl" sz="3000" b="1" dirty="0" smtClean="0">
                <a:latin typeface="Arial" pitchFamily="34" charset="0"/>
              </a:rPr>
              <a:t>74.000 procedimientos de contratación</a:t>
            </a:r>
            <a:r>
              <a:rPr lang="es-ES_tradnl" sz="3000" dirty="0" smtClean="0">
                <a:latin typeface="Arial" pitchFamily="34" charset="0"/>
              </a:rPr>
              <a:t>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Operan </a:t>
            </a:r>
            <a:r>
              <a:rPr lang="es-ES_tradnl" sz="3000" b="1" dirty="0" smtClean="0">
                <a:latin typeface="Arial" pitchFamily="34" charset="0"/>
              </a:rPr>
              <a:t>40.000 usuarios </a:t>
            </a:r>
            <a:r>
              <a:rPr lang="es-ES_tradnl" sz="3000" dirty="0" smtClean="0">
                <a:latin typeface="Arial" pitchFamily="34" charset="0"/>
              </a:rPr>
              <a:t>(32250 empresas + 7750 </a:t>
            </a:r>
            <a:r>
              <a:rPr lang="es-ES_tradnl" sz="3000" dirty="0" err="1" smtClean="0">
                <a:latin typeface="Arial" pitchFamily="34" charset="0"/>
              </a:rPr>
              <a:t>OCs</a:t>
            </a:r>
            <a:r>
              <a:rPr lang="es-ES_tradnl" sz="3000" dirty="0" smtClean="0">
                <a:latin typeface="Arial" pitchFamily="34" charset="0"/>
              </a:rPr>
              <a:t>).</a:t>
            </a: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sz="2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400" dirty="0" smtClean="0">
              <a:latin typeface="Arial" pitchFamily="34" charset="0"/>
            </a:endParaRPr>
          </a:p>
          <a:p>
            <a:pPr marL="163513" indent="15875"/>
            <a:endParaRPr lang="es-ES_tradnl" sz="2400" dirty="0" smtClean="0">
              <a:latin typeface="Arial" pitchFamily="34" charset="0"/>
            </a:endParaRPr>
          </a:p>
          <a:p>
            <a:pPr marL="827088" lvl="1" indent="-285750"/>
            <a:endParaRPr lang="es-ES" sz="24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309320"/>
            <a:ext cx="1320588" cy="539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Preparación de la oferta. Vista Documentos sobre administrativo.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16295" t="31207" r="15663" b="13184"/>
          <a:stretch>
            <a:fillRect/>
          </a:stretch>
        </p:blipFill>
        <p:spPr bwMode="auto">
          <a:xfrm>
            <a:off x="273230" y="1097360"/>
            <a:ext cx="9431536" cy="521196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Preparación de la oferta. Vista Requisitos sobre administrativo.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18779" t="38890" r="14482" b="11171"/>
          <a:stretch>
            <a:fillRect/>
          </a:stretch>
        </p:blipFill>
        <p:spPr bwMode="auto">
          <a:xfrm>
            <a:off x="273230" y="1196752"/>
            <a:ext cx="9359540" cy="532859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209185" y="1124744"/>
            <a:ext cx="7626714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 smtClean="0">
              <a:solidFill>
                <a:srgbClr val="727272"/>
              </a:solidFill>
            </a:endParaRP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>
              <a:solidFill>
                <a:srgbClr val="727272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925513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Preparación de la oferta. Acreditación tipo documento.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972" t="15216" r="28154" b="40780"/>
          <a:stretch>
            <a:fillRect/>
          </a:stretch>
        </p:blipFill>
        <p:spPr bwMode="auto">
          <a:xfrm>
            <a:off x="633213" y="1772816"/>
            <a:ext cx="8639575" cy="460851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" name="8 Flecha izquierda"/>
          <p:cNvSpPr/>
          <p:nvPr/>
        </p:nvSpPr>
        <p:spPr bwMode="auto">
          <a:xfrm>
            <a:off x="3513071" y="5877272"/>
            <a:ext cx="978251" cy="484632"/>
          </a:xfrm>
          <a:prstGeom prst="lef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209184" y="1124744"/>
            <a:ext cx="7991607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 smtClean="0">
              <a:solidFill>
                <a:srgbClr val="727272"/>
              </a:solidFill>
            </a:endParaRP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>
              <a:solidFill>
                <a:srgbClr val="727272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925513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Preparación de la oferta. Acreditación tipo sistema tercero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 l="18188" t="39658" r="12710" b="15013"/>
          <a:stretch>
            <a:fillRect/>
          </a:stretch>
        </p:blipFill>
        <p:spPr bwMode="auto">
          <a:xfrm>
            <a:off x="345227" y="1844824"/>
            <a:ext cx="9143550" cy="460851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" name="8 Flecha izquierda"/>
          <p:cNvSpPr/>
          <p:nvPr/>
        </p:nvSpPr>
        <p:spPr bwMode="auto">
          <a:xfrm>
            <a:off x="1713159" y="4509120"/>
            <a:ext cx="978251" cy="484632"/>
          </a:xfrm>
          <a:prstGeom prst="lef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209184" y="1124744"/>
            <a:ext cx="7991607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 smtClean="0">
              <a:solidFill>
                <a:srgbClr val="727272"/>
              </a:solidFill>
            </a:endParaRPr>
          </a:p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endParaRPr lang="es-ES" sz="1800" b="0" dirty="0">
              <a:solidFill>
                <a:srgbClr val="727272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891927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Preparación de la oferta. Acreditación tipo texto o valor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 l="17598" t="35817" r="23931" b="26829"/>
          <a:stretch>
            <a:fillRect/>
          </a:stretch>
        </p:blipFill>
        <p:spPr bwMode="auto">
          <a:xfrm>
            <a:off x="705209" y="1772816"/>
            <a:ext cx="8711571" cy="453650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1091158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Preparación de la oferta. </a:t>
            </a:r>
            <a:r>
              <a:rPr lang="es-ES" sz="1900" dirty="0" smtClean="0">
                <a:solidFill>
                  <a:srgbClr val="336699"/>
                </a:solidFill>
              </a:rPr>
              <a:t>Descarga de Plantillas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l="18779" t="45805" r="10938" b="40366"/>
          <a:stretch>
            <a:fillRect/>
          </a:stretch>
        </p:blipFill>
        <p:spPr bwMode="auto">
          <a:xfrm>
            <a:off x="1137187" y="2276872"/>
            <a:ext cx="8567579" cy="129614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" name="8 Flecha izquierda"/>
          <p:cNvSpPr/>
          <p:nvPr/>
        </p:nvSpPr>
        <p:spPr bwMode="auto">
          <a:xfrm>
            <a:off x="5312982" y="2852936"/>
            <a:ext cx="719965" cy="484632"/>
          </a:xfrm>
          <a:prstGeom prst="lef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18779" t="45805" r="10938" b="40366"/>
          <a:stretch>
            <a:fillRect/>
          </a:stretch>
        </p:blipFill>
        <p:spPr bwMode="auto">
          <a:xfrm>
            <a:off x="1137187" y="4725144"/>
            <a:ext cx="8567579" cy="129614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1" name="10 Flecha abajo"/>
          <p:cNvSpPr/>
          <p:nvPr/>
        </p:nvSpPr>
        <p:spPr bwMode="auto">
          <a:xfrm>
            <a:off x="9200791" y="4293096"/>
            <a:ext cx="484554" cy="690376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762000"/>
            <a:ext cx="8305800" cy="54102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Firma de la Documentación, posibilidad de </a:t>
            </a:r>
            <a:r>
              <a:rPr lang="es-ES_tradnl" sz="3000" dirty="0" err="1" smtClean="0">
                <a:latin typeface="Arial" pitchFamily="34" charset="0"/>
              </a:rPr>
              <a:t>cofirma</a:t>
            </a:r>
            <a:r>
              <a:rPr lang="es-ES_tradnl" sz="3000" dirty="0" smtClean="0">
                <a:latin typeface="Arial" pitchFamily="34" charset="0"/>
              </a:rPr>
              <a:t>.</a:t>
            </a: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762000"/>
            <a:ext cx="8305800" cy="5410200"/>
          </a:xfrm>
          <a:prstGeom prst="rect">
            <a:avLst/>
          </a:prstGeom>
        </p:spPr>
        <p:txBody>
          <a:bodyPr/>
          <a:lstStyle/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 </a:t>
            </a:r>
            <a:r>
              <a:rPr lang="es-ES_tradnl" sz="3000" dirty="0" smtClean="0">
                <a:latin typeface="Arial" pitchFamily="34" charset="0"/>
              </a:rPr>
              <a:t>Firma de la Documentación, posibilidad de </a:t>
            </a:r>
            <a:r>
              <a:rPr lang="es-ES_tradnl" sz="3000" dirty="0" err="1" smtClean="0">
                <a:latin typeface="Arial" pitchFamily="34" charset="0"/>
              </a:rPr>
              <a:t>cofirma</a:t>
            </a:r>
            <a:r>
              <a:rPr lang="es-ES_tradnl" sz="3000" dirty="0" smtClean="0">
                <a:latin typeface="Arial" pitchFamily="34" charset="0"/>
              </a:rPr>
              <a:t>.</a:t>
            </a: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r>
              <a:rPr lang="es-ES_tradnl" sz="3000" dirty="0" smtClean="0">
                <a:latin typeface="Arial" pitchFamily="34" charset="0"/>
              </a:rPr>
              <a:t>Firma y Cifrado de los sobres</a:t>
            </a: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30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22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None/>
            </a:pPr>
            <a:endParaRPr lang="es-ES_tradnl" dirty="0" smtClean="0">
              <a:latin typeface="Arial" pitchFamily="34" charset="0"/>
            </a:endParaRPr>
          </a:p>
          <a:p>
            <a:pPr marL="468313" lvl="2" indent="15875" algn="just">
              <a:lnSpc>
                <a:spcPct val="84000"/>
              </a:lnSpc>
              <a:buNone/>
            </a:pPr>
            <a:endParaRPr lang="es-ES_tradnl" sz="1600" dirty="0" smtClean="0">
              <a:latin typeface="Arial" pitchFamily="34" charset="0"/>
            </a:endParaRPr>
          </a:p>
          <a:p>
            <a:pPr marL="163513" lvl="1" indent="15875" algn="just">
              <a:lnSpc>
                <a:spcPct val="84000"/>
              </a:lnSpc>
              <a:buFont typeface="Wingdings 3" pitchFamily="18" charset="2"/>
              <a:buChar char="è"/>
            </a:pPr>
            <a:endParaRPr lang="es-ES_tradnl" sz="1800" dirty="0" smtClean="0">
              <a:latin typeface="Arial" pitchFamily="34" charset="0"/>
            </a:endParaRPr>
          </a:p>
          <a:p>
            <a:pPr marL="827088" lvl="1" indent="-285750"/>
            <a:endParaRPr lang="es-ES" sz="2000" dirty="0" smtClean="0">
              <a:latin typeface="Arial" pitchFamily="34" charset="0"/>
            </a:endParaRPr>
          </a:p>
          <a:p>
            <a:pPr marL="1143000" lvl="2" indent="-228600">
              <a:buFont typeface="Wingdings 2" pitchFamily="18" charset="2"/>
              <a:buNone/>
            </a:pPr>
            <a:endParaRPr lang="es-ES_tradnl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Firma de los documentos. Vista principal.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 t="13415" r="25201" b="43085"/>
          <a:stretch>
            <a:fillRect/>
          </a:stretch>
        </p:blipFill>
        <p:spPr bwMode="auto">
          <a:xfrm>
            <a:off x="345227" y="1844824"/>
            <a:ext cx="9118081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065192" y="1124744"/>
            <a:ext cx="7626714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r>
              <a:rPr lang="es-ES" sz="1800" b="0" dirty="0" smtClean="0">
                <a:solidFill>
                  <a:srgbClr val="727272"/>
                </a:solidFill>
              </a:rPr>
              <a:t>lista </a:t>
            </a:r>
            <a:r>
              <a:rPr lang="es-ES" sz="1800" b="0" dirty="0" smtClean="0">
                <a:solidFill>
                  <a:srgbClr val="727272"/>
                </a:solidFill>
              </a:rPr>
              <a:t>el conjunto de </a:t>
            </a:r>
            <a:r>
              <a:rPr lang="es-ES" sz="1800" b="0" dirty="0" smtClean="0">
                <a:solidFill>
                  <a:srgbClr val="727272"/>
                </a:solidFill>
              </a:rPr>
              <a:t>documentos que </a:t>
            </a:r>
            <a:r>
              <a:rPr lang="es-ES" sz="1800" b="0" dirty="0" smtClean="0">
                <a:solidFill>
                  <a:srgbClr val="727272"/>
                </a:solidFill>
              </a:rPr>
              <a:t>requieren firma, agrupados por sobre.</a:t>
            </a:r>
            <a:endParaRPr lang="es-ES" sz="1800" b="0" dirty="0">
              <a:solidFill>
                <a:srgbClr val="727272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17404" y="369888"/>
            <a:ext cx="7220380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439385" y="6524625"/>
            <a:ext cx="1320588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44000" tIns="684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s-ES" sz="1200" b="0" dirty="0">
              <a:solidFill>
                <a:srgbClr val="4D4D4D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88260" y="692696"/>
            <a:ext cx="891774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46800" anchor="b"/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900" dirty="0" smtClean="0">
                <a:solidFill>
                  <a:srgbClr val="336699"/>
                </a:solidFill>
              </a:rPr>
              <a:t>Firma de los documentos. Vista firma del documento.</a:t>
            </a:r>
            <a:endParaRPr lang="es-ES" sz="1900" dirty="0">
              <a:solidFill>
                <a:srgbClr val="336699"/>
              </a:solidFill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 l="591" t="15366" r="40348" b="53135"/>
          <a:stretch>
            <a:fillRect/>
          </a:stretch>
        </p:blipFill>
        <p:spPr bwMode="auto">
          <a:xfrm>
            <a:off x="633212" y="1556792"/>
            <a:ext cx="8927561" cy="460851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209185" y="1124744"/>
            <a:ext cx="7626714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45720" tIns="46800" rIns="45720" bIns="46800"/>
          <a:lstStyle/>
          <a:p>
            <a:pPr marL="188913" indent="-188913" algn="just">
              <a:lnSpc>
                <a:spcPct val="104000"/>
              </a:lnSpc>
              <a:spcBef>
                <a:spcPts val="450"/>
              </a:spcBef>
              <a:buClr>
                <a:srgbClr val="FF9933"/>
              </a:buClr>
              <a:buFont typeface="Wingdings 3" pitchFamily="16" charset="2"/>
              <a:buChar char=""/>
              <a:tabLst>
                <a:tab pos="188913" algn="l"/>
                <a:tab pos="636588" algn="l"/>
                <a:tab pos="1085850" algn="l"/>
                <a:tab pos="1535113" algn="l"/>
                <a:tab pos="1984375" algn="l"/>
                <a:tab pos="2433638" algn="l"/>
                <a:tab pos="2882900" algn="l"/>
                <a:tab pos="3332163" algn="l"/>
                <a:tab pos="3781425" algn="l"/>
                <a:tab pos="4230688" algn="l"/>
                <a:tab pos="4679950" algn="l"/>
                <a:tab pos="5129213" algn="l"/>
                <a:tab pos="5578475" algn="l"/>
                <a:tab pos="6027738" algn="l"/>
                <a:tab pos="6477000" algn="l"/>
                <a:tab pos="6926263" algn="l"/>
                <a:tab pos="7375525" algn="l"/>
                <a:tab pos="7824788" algn="l"/>
                <a:tab pos="8274050" algn="l"/>
                <a:tab pos="8723313" algn="l"/>
                <a:tab pos="9172575" algn="l"/>
              </a:tabLst>
            </a:pPr>
            <a:r>
              <a:rPr lang="es-ES" sz="1800" b="0" dirty="0" smtClean="0">
                <a:solidFill>
                  <a:srgbClr val="727272"/>
                </a:solidFill>
              </a:rPr>
              <a:t> firma de un documento</a:t>
            </a:r>
            <a:endParaRPr lang="es-ES" sz="1800" b="0" dirty="0">
              <a:solidFill>
                <a:srgbClr val="727272"/>
              </a:solidFill>
            </a:endParaRPr>
          </a:p>
        </p:txBody>
      </p:sp>
      <p:sp>
        <p:nvSpPr>
          <p:cNvPr id="10" name="9 Flecha abajo"/>
          <p:cNvSpPr/>
          <p:nvPr/>
        </p:nvSpPr>
        <p:spPr bwMode="auto">
          <a:xfrm>
            <a:off x="4089043" y="4293096"/>
            <a:ext cx="484554" cy="978408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s-ES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Contenido">
  <a:themeElements>
    <a:clrScheme name="Portada 1">
      <a:dk1>
        <a:srgbClr val="000000"/>
      </a:dk1>
      <a:lt1>
        <a:srgbClr val="FFFFFF"/>
      </a:lt1>
      <a:dk2>
        <a:srgbClr val="061DC8"/>
      </a:dk2>
      <a:lt2>
        <a:srgbClr val="727272"/>
      </a:lt2>
      <a:accent1>
        <a:srgbClr val="7889FB"/>
      </a:accent1>
      <a:accent2>
        <a:srgbClr val="C7CDFD"/>
      </a:accent2>
      <a:accent3>
        <a:srgbClr val="FFFFFF"/>
      </a:accent3>
      <a:accent4>
        <a:srgbClr val="000000"/>
      </a:accent4>
      <a:accent5>
        <a:srgbClr val="BEC4FD"/>
      </a:accent5>
      <a:accent6>
        <a:srgbClr val="B4BAE5"/>
      </a:accent6>
      <a:hlink>
        <a:srgbClr val="669900"/>
      </a:hlink>
      <a:folHlink>
        <a:srgbClr val="8CC800"/>
      </a:folHlink>
    </a:clrScheme>
    <a:fontScheme name="Portada">
      <a:majorFont>
        <a:latin typeface="SF Grandezza"/>
        <a:ea typeface="Arial"/>
        <a:cs typeface="Arial"/>
      </a:majorFont>
      <a:minorFont>
        <a:latin typeface="Verdana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0" tIns="46800" rIns="0" bIns="4680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-65" charset="2"/>
          <a:buNone/>
          <a:tabLst/>
          <a:defRPr kumimoji="0" lang="en-GB" sz="16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Arial" pitchFamily="-65" charset="0"/>
            <a:cs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0" tIns="46800" rIns="0" bIns="4680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-65" charset="2"/>
          <a:buNone/>
          <a:tabLst/>
          <a:defRPr kumimoji="0" lang="en-GB" sz="16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Arial" pitchFamily="-65" charset="0"/>
            <a:cs typeface="Arial" pitchFamily="-65" charset="0"/>
          </a:defRPr>
        </a:defPPr>
      </a:lstStyle>
    </a:lnDef>
  </a:objectDefaults>
  <a:extraClrSchemeLst>
    <a:extraClrScheme>
      <a:clrScheme name="Portada 1">
        <a:dk1>
          <a:srgbClr val="000000"/>
        </a:dk1>
        <a:lt1>
          <a:srgbClr val="FFFFFF"/>
        </a:lt1>
        <a:dk2>
          <a:srgbClr val="061DC8"/>
        </a:dk2>
        <a:lt2>
          <a:srgbClr val="727272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669900"/>
        </a:hlink>
        <a:folHlink>
          <a:srgbClr val="8CC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ortada">
  <a:themeElements>
    <a:clrScheme name="Portada 1">
      <a:dk1>
        <a:srgbClr val="000000"/>
      </a:dk1>
      <a:lt1>
        <a:srgbClr val="FFFFFF"/>
      </a:lt1>
      <a:dk2>
        <a:srgbClr val="061DC8"/>
      </a:dk2>
      <a:lt2>
        <a:srgbClr val="727272"/>
      </a:lt2>
      <a:accent1>
        <a:srgbClr val="7889FB"/>
      </a:accent1>
      <a:accent2>
        <a:srgbClr val="C7CDFD"/>
      </a:accent2>
      <a:accent3>
        <a:srgbClr val="FFFFFF"/>
      </a:accent3>
      <a:accent4>
        <a:srgbClr val="000000"/>
      </a:accent4>
      <a:accent5>
        <a:srgbClr val="BEC4FD"/>
      </a:accent5>
      <a:accent6>
        <a:srgbClr val="B4BAE5"/>
      </a:accent6>
      <a:hlink>
        <a:srgbClr val="669900"/>
      </a:hlink>
      <a:folHlink>
        <a:srgbClr val="8CC800"/>
      </a:folHlink>
    </a:clrScheme>
    <a:fontScheme name="Portad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ortada 1">
        <a:dk1>
          <a:srgbClr val="000000"/>
        </a:dk1>
        <a:lt1>
          <a:srgbClr val="FFFFFF"/>
        </a:lt1>
        <a:dk2>
          <a:srgbClr val="061DC8"/>
        </a:dk2>
        <a:lt2>
          <a:srgbClr val="727272"/>
        </a:lt2>
        <a:accent1>
          <a:srgbClr val="7889FB"/>
        </a:accent1>
        <a:accent2>
          <a:srgbClr val="C7CDFD"/>
        </a:accent2>
        <a:accent3>
          <a:srgbClr val="FFFFFF"/>
        </a:accent3>
        <a:accent4>
          <a:srgbClr val="000000"/>
        </a:accent4>
        <a:accent5>
          <a:srgbClr val="BEC4FD"/>
        </a:accent5>
        <a:accent6>
          <a:srgbClr val="B4BAE5"/>
        </a:accent6>
        <a:hlink>
          <a:srgbClr val="669900"/>
        </a:hlink>
        <a:folHlink>
          <a:srgbClr val="8CC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34316</TotalTime>
  <Words>4912</Words>
  <Application>Microsoft Office PowerPoint</Application>
  <PresentationFormat>A4 (210 x 297 mm)</PresentationFormat>
  <Paragraphs>1184</Paragraphs>
  <Slides>209</Slides>
  <Notes>37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209</vt:i4>
      </vt:variant>
    </vt:vector>
  </HeadingPairs>
  <TitlesOfParts>
    <vt:vector size="211" baseType="lpstr">
      <vt:lpstr>Contenido</vt:lpstr>
      <vt:lpstr>Portada</vt:lpstr>
      <vt:lpstr>    SISTEMA DE LICITACIÓN ELECTRÓNICA EN LA PLATAFORMA DE CONTRATACIÓN DEL SECTOR PÚBLICO  DIRECCIÓN GENERAL DEL PATRIMONIO DEL ESTADO   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Diapositiva 84</vt:lpstr>
      <vt:lpstr>Diapositiva 85</vt:lpstr>
      <vt:lpstr>Diapositiva 86</vt:lpstr>
      <vt:lpstr>Diapositiva 87</vt:lpstr>
      <vt:lpstr>Diapositiva 88</vt:lpstr>
      <vt:lpstr>Diapositiva 89</vt:lpstr>
      <vt:lpstr>Diapositiva 90</vt:lpstr>
      <vt:lpstr>Diapositiva 91</vt:lpstr>
      <vt:lpstr>Diapositiva 92</vt:lpstr>
      <vt:lpstr>Diapositiva 93</vt:lpstr>
      <vt:lpstr>Diapositiva 94</vt:lpstr>
      <vt:lpstr>Diapositiva 95</vt:lpstr>
      <vt:lpstr>Diapositiva 96</vt:lpstr>
      <vt:lpstr>Diapositiva 97</vt:lpstr>
      <vt:lpstr>Diapositiva 98</vt:lpstr>
      <vt:lpstr>Diapositiva 99</vt:lpstr>
      <vt:lpstr>Diapositiva 100</vt:lpstr>
      <vt:lpstr>Diapositiva 101</vt:lpstr>
      <vt:lpstr>Diapositiva 102</vt:lpstr>
      <vt:lpstr>Diapositiva 103</vt:lpstr>
      <vt:lpstr>Diapositiva 104</vt:lpstr>
      <vt:lpstr>Diapositiva 105</vt:lpstr>
      <vt:lpstr>Diapositiva 106</vt:lpstr>
      <vt:lpstr>Diapositiva 107</vt:lpstr>
      <vt:lpstr>Diapositiva 108</vt:lpstr>
      <vt:lpstr>Diapositiva 109</vt:lpstr>
      <vt:lpstr>Diapositiva 110</vt:lpstr>
      <vt:lpstr>Diapositiva 111</vt:lpstr>
      <vt:lpstr>Diapositiva 112</vt:lpstr>
      <vt:lpstr>Diapositiva 113</vt:lpstr>
      <vt:lpstr>Diapositiva 114</vt:lpstr>
      <vt:lpstr>Diapositiva 115</vt:lpstr>
      <vt:lpstr>Diapositiva 116</vt:lpstr>
      <vt:lpstr>Diapositiva 117</vt:lpstr>
      <vt:lpstr>Diapositiva 118</vt:lpstr>
      <vt:lpstr>Diapositiva 119</vt:lpstr>
      <vt:lpstr>Diapositiva 120</vt:lpstr>
      <vt:lpstr>Diapositiva 121</vt:lpstr>
      <vt:lpstr>Diapositiva 122</vt:lpstr>
      <vt:lpstr>Diapositiva 123</vt:lpstr>
      <vt:lpstr>Diapositiva 124</vt:lpstr>
      <vt:lpstr>Diapositiva 125</vt:lpstr>
      <vt:lpstr>Diapositiva 126</vt:lpstr>
      <vt:lpstr>Diapositiva 127</vt:lpstr>
      <vt:lpstr>Diapositiva 128</vt:lpstr>
      <vt:lpstr>Diapositiva 129</vt:lpstr>
      <vt:lpstr>Diapositiva 130</vt:lpstr>
      <vt:lpstr>Diapositiva 131</vt:lpstr>
      <vt:lpstr>Diapositiva 132</vt:lpstr>
      <vt:lpstr>Diapositiva 133</vt:lpstr>
      <vt:lpstr>Diapositiva 134</vt:lpstr>
      <vt:lpstr>Diapositiva 135</vt:lpstr>
      <vt:lpstr>Diapositiva 136</vt:lpstr>
      <vt:lpstr>Diapositiva 137</vt:lpstr>
      <vt:lpstr>Diapositiva 138</vt:lpstr>
      <vt:lpstr>Diapositiva 139</vt:lpstr>
      <vt:lpstr>Diapositiva 140</vt:lpstr>
      <vt:lpstr>Diapositiva 141</vt:lpstr>
      <vt:lpstr>Diapositiva 142</vt:lpstr>
      <vt:lpstr>Diapositiva 143</vt:lpstr>
      <vt:lpstr>Diapositiva 144</vt:lpstr>
      <vt:lpstr>Diapositiva 145</vt:lpstr>
      <vt:lpstr>Diapositiva 146</vt:lpstr>
      <vt:lpstr>Diapositiva 147</vt:lpstr>
      <vt:lpstr>Diapositiva 148</vt:lpstr>
      <vt:lpstr>Diapositiva 149</vt:lpstr>
      <vt:lpstr>Diapositiva 150</vt:lpstr>
      <vt:lpstr>Diapositiva 151</vt:lpstr>
      <vt:lpstr>Diapositiva 152</vt:lpstr>
      <vt:lpstr>Diapositiva 153</vt:lpstr>
      <vt:lpstr>Diapositiva 154</vt:lpstr>
      <vt:lpstr>Diapositiva 155</vt:lpstr>
      <vt:lpstr>Diapositiva 156</vt:lpstr>
      <vt:lpstr>Diapositiva 157</vt:lpstr>
      <vt:lpstr>Diapositiva 158</vt:lpstr>
      <vt:lpstr>Diapositiva 159</vt:lpstr>
      <vt:lpstr>Diapositiva 160</vt:lpstr>
      <vt:lpstr>Diapositiva 161</vt:lpstr>
      <vt:lpstr>Diapositiva 162</vt:lpstr>
      <vt:lpstr>Diapositiva 163</vt:lpstr>
      <vt:lpstr>Diapositiva 164</vt:lpstr>
      <vt:lpstr>Diapositiva 165</vt:lpstr>
      <vt:lpstr>Diapositiva 166</vt:lpstr>
      <vt:lpstr>Diapositiva 167</vt:lpstr>
      <vt:lpstr>Diapositiva 168</vt:lpstr>
      <vt:lpstr>Diapositiva 169</vt:lpstr>
      <vt:lpstr>Diapositiva 170</vt:lpstr>
      <vt:lpstr>Diapositiva 171</vt:lpstr>
      <vt:lpstr>Diapositiva 172</vt:lpstr>
      <vt:lpstr>Diapositiva 173</vt:lpstr>
      <vt:lpstr>Diapositiva 174</vt:lpstr>
      <vt:lpstr>Diapositiva 175</vt:lpstr>
      <vt:lpstr>Diapositiva 176</vt:lpstr>
      <vt:lpstr>Diapositiva 177</vt:lpstr>
      <vt:lpstr>Diapositiva 178</vt:lpstr>
      <vt:lpstr>Diapositiva 179</vt:lpstr>
      <vt:lpstr>Diapositiva 180</vt:lpstr>
      <vt:lpstr>Diapositiva 181</vt:lpstr>
      <vt:lpstr>Diapositiva 182</vt:lpstr>
      <vt:lpstr>Diapositiva 183</vt:lpstr>
      <vt:lpstr>Diapositiva 184</vt:lpstr>
      <vt:lpstr>Diapositiva 185</vt:lpstr>
      <vt:lpstr>Diapositiva 186</vt:lpstr>
      <vt:lpstr>Diapositiva 187</vt:lpstr>
      <vt:lpstr>Diapositiva 188</vt:lpstr>
      <vt:lpstr>Diapositiva 189</vt:lpstr>
      <vt:lpstr>Diapositiva 190</vt:lpstr>
      <vt:lpstr>Diapositiva 191</vt:lpstr>
      <vt:lpstr>Diapositiva 192</vt:lpstr>
      <vt:lpstr>Diapositiva 193</vt:lpstr>
      <vt:lpstr>Diapositiva 194</vt:lpstr>
      <vt:lpstr>Diapositiva 195</vt:lpstr>
      <vt:lpstr>Diapositiva 196</vt:lpstr>
      <vt:lpstr>Diapositiva 197</vt:lpstr>
      <vt:lpstr>Diapositiva 198</vt:lpstr>
      <vt:lpstr>Diapositiva 199</vt:lpstr>
      <vt:lpstr>Diapositiva 200</vt:lpstr>
      <vt:lpstr>Diapositiva 201</vt:lpstr>
      <vt:lpstr>Diapositiva 202</vt:lpstr>
      <vt:lpstr>Diapositiva 203</vt:lpstr>
      <vt:lpstr>Diapositiva 204</vt:lpstr>
      <vt:lpstr>Diapositiva 205</vt:lpstr>
      <vt:lpstr>Diapositiva 206</vt:lpstr>
      <vt:lpstr>Diapositiva 207</vt:lpstr>
      <vt:lpstr>Diapositiva 208</vt:lpstr>
      <vt:lpstr>http://contrataciondelestado.es   </vt:lpstr>
    </vt:vector>
  </TitlesOfParts>
  <Company>DGPE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CONTRATACIÓN PÚBLICA EN EL ÁMBITO ESTATAL</dc:title>
  <dc:creator>María Lafuente</dc:creator>
  <cp:lastModifiedBy>MAngeles</cp:lastModifiedBy>
  <cp:revision>2187</cp:revision>
  <dcterms:created xsi:type="dcterms:W3CDTF">2009-02-15T18:15:24Z</dcterms:created>
  <dcterms:modified xsi:type="dcterms:W3CDTF">2015-11-09T17:49:01Z</dcterms:modified>
</cp:coreProperties>
</file>